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sldIdLst>
    <p:sldId id="262" r:id="rId2"/>
    <p:sldId id="256" r:id="rId3"/>
    <p:sldId id="257" r:id="rId4"/>
    <p:sldId id="258" r:id="rId5"/>
    <p:sldId id="259" r:id="rId6"/>
    <p:sldId id="264" r:id="rId7"/>
    <p:sldId id="263" r:id="rId8"/>
    <p:sldId id="260" r:id="rId9"/>
    <p:sldId id="261" r:id="rId10"/>
    <p:sldId id="265" r:id="rId11"/>
    <p:sldId id="267" r:id="rId12"/>
    <p:sldId id="270" r:id="rId13"/>
    <p:sldId id="271" r:id="rId14"/>
    <p:sldId id="272" r:id="rId15"/>
    <p:sldId id="273" r:id="rId16"/>
    <p:sldId id="266" r:id="rId17"/>
    <p:sldId id="268" r:id="rId18"/>
    <p:sldId id="274" r:id="rId19"/>
    <p:sldId id="279" r:id="rId20"/>
    <p:sldId id="275" r:id="rId21"/>
    <p:sldId id="276" r:id="rId22"/>
    <p:sldId id="277" r:id="rId23"/>
    <p:sldId id="278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90" r:id="rId34"/>
    <p:sldId id="291" r:id="rId35"/>
    <p:sldId id="292" r:id="rId36"/>
    <p:sldId id="289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73" d="100"/>
          <a:sy n="73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46BD63-110A-4069-9FFB-C387CE2B52CB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E66293B4-87A8-4453-998C-6A00BEE60D2D}">
      <dgm:prSet phldrT="[Text]"/>
      <dgm:spPr/>
      <dgm:t>
        <a:bodyPr/>
        <a:lstStyle/>
        <a:p>
          <a:r>
            <a:rPr lang="en-IN" dirty="0"/>
            <a:t>HRP</a:t>
          </a:r>
        </a:p>
      </dgm:t>
    </dgm:pt>
    <dgm:pt modelId="{C3C73D40-7BCD-40D6-B039-81A58530B656}" type="parTrans" cxnId="{93544479-EFA2-4940-B3C4-074E13E93897}">
      <dgm:prSet/>
      <dgm:spPr/>
      <dgm:t>
        <a:bodyPr/>
        <a:lstStyle/>
        <a:p>
          <a:endParaRPr lang="en-IN"/>
        </a:p>
      </dgm:t>
    </dgm:pt>
    <dgm:pt modelId="{98EF9A8D-BB6F-444F-9FA2-B0D27B1C4B18}" type="sibTrans" cxnId="{93544479-EFA2-4940-B3C4-074E13E93897}">
      <dgm:prSet/>
      <dgm:spPr/>
      <dgm:t>
        <a:bodyPr/>
        <a:lstStyle/>
        <a:p>
          <a:endParaRPr lang="en-IN"/>
        </a:p>
      </dgm:t>
    </dgm:pt>
    <dgm:pt modelId="{B6AA4118-2327-4AC6-9D15-02C9F9D0C276}">
      <dgm:prSet phldrT="[Text]"/>
      <dgm:spPr/>
      <dgm:t>
        <a:bodyPr/>
        <a:lstStyle/>
        <a:p>
          <a:r>
            <a:rPr lang="en-IN" dirty="0"/>
            <a:t>Job Analysis</a:t>
          </a:r>
        </a:p>
      </dgm:t>
    </dgm:pt>
    <dgm:pt modelId="{0141EBB4-48D6-411C-8652-DAE8BDBE195E}" type="parTrans" cxnId="{00EA4523-88D8-4B34-B188-23D9485E0BA3}">
      <dgm:prSet/>
      <dgm:spPr/>
      <dgm:t>
        <a:bodyPr/>
        <a:lstStyle/>
        <a:p>
          <a:endParaRPr lang="en-IN"/>
        </a:p>
      </dgm:t>
    </dgm:pt>
    <dgm:pt modelId="{3579DA3E-DB02-4912-8A74-C0A3DDD2472F}" type="sibTrans" cxnId="{00EA4523-88D8-4B34-B188-23D9485E0BA3}">
      <dgm:prSet/>
      <dgm:spPr/>
      <dgm:t>
        <a:bodyPr/>
        <a:lstStyle/>
        <a:p>
          <a:endParaRPr lang="en-IN"/>
        </a:p>
      </dgm:t>
    </dgm:pt>
    <dgm:pt modelId="{FB3CC278-5E0C-4EF3-9388-EA46AA968D70}">
      <dgm:prSet phldrT="[Text]"/>
      <dgm:spPr/>
      <dgm:t>
        <a:bodyPr/>
        <a:lstStyle/>
        <a:p>
          <a:r>
            <a:rPr lang="en-IN" dirty="0"/>
            <a:t>Recruitment</a:t>
          </a:r>
        </a:p>
      </dgm:t>
    </dgm:pt>
    <dgm:pt modelId="{690C912E-D83B-473A-A8E6-B5DE30661733}" type="parTrans" cxnId="{0D7B04F7-6A05-4FA4-877D-E7FEF5B315F0}">
      <dgm:prSet/>
      <dgm:spPr/>
      <dgm:t>
        <a:bodyPr/>
        <a:lstStyle/>
        <a:p>
          <a:endParaRPr lang="en-IN"/>
        </a:p>
      </dgm:t>
    </dgm:pt>
    <dgm:pt modelId="{0EA1CBF2-5DCB-4744-A675-9DCC0551A7A5}" type="sibTrans" cxnId="{0D7B04F7-6A05-4FA4-877D-E7FEF5B315F0}">
      <dgm:prSet/>
      <dgm:spPr/>
      <dgm:t>
        <a:bodyPr/>
        <a:lstStyle/>
        <a:p>
          <a:endParaRPr lang="en-IN"/>
        </a:p>
      </dgm:t>
    </dgm:pt>
    <dgm:pt modelId="{B2D9644C-E268-4D8F-8708-B92B97642E8E}">
      <dgm:prSet/>
      <dgm:spPr/>
      <dgm:t>
        <a:bodyPr/>
        <a:lstStyle/>
        <a:p>
          <a:r>
            <a:rPr lang="en-IN" dirty="0"/>
            <a:t> Selection</a:t>
          </a:r>
        </a:p>
      </dgm:t>
    </dgm:pt>
    <dgm:pt modelId="{CFEDCC90-8232-4D51-9650-9A2656B00931}" type="parTrans" cxnId="{2B5D70BF-6D3F-421B-BBA3-91DEE3353835}">
      <dgm:prSet/>
      <dgm:spPr/>
      <dgm:t>
        <a:bodyPr/>
        <a:lstStyle/>
        <a:p>
          <a:endParaRPr lang="en-IN"/>
        </a:p>
      </dgm:t>
    </dgm:pt>
    <dgm:pt modelId="{5403B35D-354C-4C17-96DB-5D0ABC94B789}" type="sibTrans" cxnId="{2B5D70BF-6D3F-421B-BBA3-91DEE3353835}">
      <dgm:prSet/>
      <dgm:spPr/>
      <dgm:t>
        <a:bodyPr/>
        <a:lstStyle/>
        <a:p>
          <a:endParaRPr lang="en-IN"/>
        </a:p>
      </dgm:t>
    </dgm:pt>
    <dgm:pt modelId="{97F37D98-4F9E-45AA-8410-A9D13AA11764}">
      <dgm:prSet/>
      <dgm:spPr/>
      <dgm:t>
        <a:bodyPr/>
        <a:lstStyle/>
        <a:p>
          <a:r>
            <a:rPr lang="en-IN" dirty="0"/>
            <a:t>Placement</a:t>
          </a:r>
        </a:p>
      </dgm:t>
    </dgm:pt>
    <dgm:pt modelId="{D21C89AC-A3DE-4661-9680-87CD296F5BDC}" type="parTrans" cxnId="{E1CF7B73-2FF8-44DA-8253-CED13683B515}">
      <dgm:prSet/>
      <dgm:spPr/>
      <dgm:t>
        <a:bodyPr/>
        <a:lstStyle/>
        <a:p>
          <a:endParaRPr lang="en-IN"/>
        </a:p>
      </dgm:t>
    </dgm:pt>
    <dgm:pt modelId="{1E7B9633-77C2-4640-9091-89D6DD730CED}" type="sibTrans" cxnId="{E1CF7B73-2FF8-44DA-8253-CED13683B515}">
      <dgm:prSet/>
      <dgm:spPr/>
      <dgm:t>
        <a:bodyPr/>
        <a:lstStyle/>
        <a:p>
          <a:endParaRPr lang="en-IN"/>
        </a:p>
      </dgm:t>
    </dgm:pt>
    <dgm:pt modelId="{720CC4AD-5AD6-4DAD-B823-73223ED4A235}" type="pres">
      <dgm:prSet presAssocID="{9246BD63-110A-4069-9FFB-C387CE2B52CB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B037C298-FC57-4A58-B18B-DB0F5C4B2064}" type="pres">
      <dgm:prSet presAssocID="{E66293B4-87A8-4453-998C-6A00BEE60D2D}" presName="composite" presStyleCnt="0"/>
      <dgm:spPr/>
    </dgm:pt>
    <dgm:pt modelId="{0130B61C-A896-412D-BB62-A774918C0FD7}" type="pres">
      <dgm:prSet presAssocID="{E66293B4-87A8-4453-998C-6A00BEE60D2D}" presName="bentUpArrow1" presStyleLbl="alignImgPlace1" presStyleIdx="0" presStyleCnt="4"/>
      <dgm:spPr/>
    </dgm:pt>
    <dgm:pt modelId="{03341B12-9546-45F8-897C-16BD3A1238B3}" type="pres">
      <dgm:prSet presAssocID="{E66293B4-87A8-4453-998C-6A00BEE60D2D}" presName="ParentText" presStyleLbl="node1" presStyleIdx="0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71EE02-E923-4BC9-A911-E1280F7AC884}" type="pres">
      <dgm:prSet presAssocID="{E66293B4-87A8-4453-998C-6A00BEE60D2D}" presName="ChildText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DE20DDC2-F69A-4AC5-A81C-B3D972796447}" type="pres">
      <dgm:prSet presAssocID="{98EF9A8D-BB6F-444F-9FA2-B0D27B1C4B18}" presName="sibTrans" presStyleCnt="0"/>
      <dgm:spPr/>
    </dgm:pt>
    <dgm:pt modelId="{B2BB543D-F317-433A-8814-324FD6FE0D29}" type="pres">
      <dgm:prSet presAssocID="{B6AA4118-2327-4AC6-9D15-02C9F9D0C276}" presName="composite" presStyleCnt="0"/>
      <dgm:spPr/>
    </dgm:pt>
    <dgm:pt modelId="{FA4A52FA-381D-4F24-9B44-D7797A58E294}" type="pres">
      <dgm:prSet presAssocID="{B6AA4118-2327-4AC6-9D15-02C9F9D0C276}" presName="bentUpArrow1" presStyleLbl="alignImgPlace1" presStyleIdx="1" presStyleCnt="4"/>
      <dgm:spPr/>
    </dgm:pt>
    <dgm:pt modelId="{4F6D8F67-FCDE-4EC7-9A53-D17F19D95FCC}" type="pres">
      <dgm:prSet presAssocID="{B6AA4118-2327-4AC6-9D15-02C9F9D0C276}" presName="ParentText" presStyleLbl="node1" presStyleIdx="1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C0B8F6-7A9C-45C3-B386-F0A17CB53AC1}" type="pres">
      <dgm:prSet presAssocID="{B6AA4118-2327-4AC6-9D15-02C9F9D0C276}" presName="ChildText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3D652161-2011-40E8-8BEB-3103F30E3B79}" type="pres">
      <dgm:prSet presAssocID="{3579DA3E-DB02-4912-8A74-C0A3DDD2472F}" presName="sibTrans" presStyleCnt="0"/>
      <dgm:spPr/>
    </dgm:pt>
    <dgm:pt modelId="{0C397DF3-D4ED-44A3-82CB-EAE30CEB8045}" type="pres">
      <dgm:prSet presAssocID="{FB3CC278-5E0C-4EF3-9388-EA46AA968D70}" presName="composite" presStyleCnt="0"/>
      <dgm:spPr/>
    </dgm:pt>
    <dgm:pt modelId="{91CA7DE4-E92B-4A05-939C-7E8C8585291E}" type="pres">
      <dgm:prSet presAssocID="{FB3CC278-5E0C-4EF3-9388-EA46AA968D70}" presName="bentUpArrow1" presStyleLbl="alignImgPlace1" presStyleIdx="2" presStyleCnt="4"/>
      <dgm:spPr/>
    </dgm:pt>
    <dgm:pt modelId="{C592D69E-E9E7-40EA-B070-39E41DA31E68}" type="pres">
      <dgm:prSet presAssocID="{FB3CC278-5E0C-4EF3-9388-EA46AA968D70}" presName="ParentText" presStyleLbl="node1" presStyleIdx="2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355CEB-3218-4855-868C-AF7A157D9154}" type="pres">
      <dgm:prSet presAssocID="{FB3CC278-5E0C-4EF3-9388-EA46AA968D70}" presName="ChildText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A1493A84-EE7C-430F-9F20-168465588E60}" type="pres">
      <dgm:prSet presAssocID="{0EA1CBF2-5DCB-4744-A675-9DCC0551A7A5}" presName="sibTrans" presStyleCnt="0"/>
      <dgm:spPr/>
    </dgm:pt>
    <dgm:pt modelId="{AAB0EB13-329F-4BC2-A6FD-1E5A3A110065}" type="pres">
      <dgm:prSet presAssocID="{B2D9644C-E268-4D8F-8708-B92B97642E8E}" presName="composite" presStyleCnt="0"/>
      <dgm:spPr/>
    </dgm:pt>
    <dgm:pt modelId="{7086C69C-D438-4AB6-A29D-24B0C1AF6180}" type="pres">
      <dgm:prSet presAssocID="{B2D9644C-E268-4D8F-8708-B92B97642E8E}" presName="bentUpArrow1" presStyleLbl="alignImgPlace1" presStyleIdx="3" presStyleCnt="4"/>
      <dgm:spPr/>
    </dgm:pt>
    <dgm:pt modelId="{48B48340-A570-4292-8DB4-5D21867A199D}" type="pres">
      <dgm:prSet presAssocID="{B2D9644C-E268-4D8F-8708-B92B97642E8E}" presName="ParentText" presStyleLbl="node1" presStyleIdx="3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B76EEA-5242-4C13-9EC4-CE1BE44671FA}" type="pres">
      <dgm:prSet presAssocID="{B2D9644C-E268-4D8F-8708-B92B97642E8E}" presName="ChildText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4B077D08-DBDF-4F10-8E63-EFA82755D77E}" type="pres">
      <dgm:prSet presAssocID="{5403B35D-354C-4C17-96DB-5D0ABC94B789}" presName="sibTrans" presStyleCnt="0"/>
      <dgm:spPr/>
    </dgm:pt>
    <dgm:pt modelId="{5ED456A8-D50B-4A13-A15A-7E0EE3C7564F}" type="pres">
      <dgm:prSet presAssocID="{97F37D98-4F9E-45AA-8410-A9D13AA11764}" presName="composite" presStyleCnt="0"/>
      <dgm:spPr/>
    </dgm:pt>
    <dgm:pt modelId="{18B32432-9CF9-4B1F-8C30-D64AF4641909}" type="pres">
      <dgm:prSet presAssocID="{97F37D98-4F9E-45AA-8410-A9D13AA11764}" presName="ParentText" presStyleLbl="node1" presStyleIdx="4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5A627AD-8CFF-4C97-95F9-691831361EAF}" type="presOf" srcId="{97F37D98-4F9E-45AA-8410-A9D13AA11764}" destId="{18B32432-9CF9-4B1F-8C30-D64AF4641909}" srcOrd="0" destOrd="0" presId="urn:microsoft.com/office/officeart/2005/8/layout/StepDownProcess"/>
    <dgm:cxn modelId="{93544479-EFA2-4940-B3C4-074E13E93897}" srcId="{9246BD63-110A-4069-9FFB-C387CE2B52CB}" destId="{E66293B4-87A8-4453-998C-6A00BEE60D2D}" srcOrd="0" destOrd="0" parTransId="{C3C73D40-7BCD-40D6-B039-81A58530B656}" sibTransId="{98EF9A8D-BB6F-444F-9FA2-B0D27B1C4B18}"/>
    <dgm:cxn modelId="{6DD95DF7-8CAD-4EEA-9914-45C33C8D7CC0}" type="presOf" srcId="{FB3CC278-5E0C-4EF3-9388-EA46AA968D70}" destId="{C592D69E-E9E7-40EA-B070-39E41DA31E68}" srcOrd="0" destOrd="0" presId="urn:microsoft.com/office/officeart/2005/8/layout/StepDownProcess"/>
    <dgm:cxn modelId="{E1CF7B73-2FF8-44DA-8253-CED13683B515}" srcId="{9246BD63-110A-4069-9FFB-C387CE2B52CB}" destId="{97F37D98-4F9E-45AA-8410-A9D13AA11764}" srcOrd="4" destOrd="0" parTransId="{D21C89AC-A3DE-4661-9680-87CD296F5BDC}" sibTransId="{1E7B9633-77C2-4640-9091-89D6DD730CED}"/>
    <dgm:cxn modelId="{00EA4523-88D8-4B34-B188-23D9485E0BA3}" srcId="{9246BD63-110A-4069-9FFB-C387CE2B52CB}" destId="{B6AA4118-2327-4AC6-9D15-02C9F9D0C276}" srcOrd="1" destOrd="0" parTransId="{0141EBB4-48D6-411C-8652-DAE8BDBE195E}" sibTransId="{3579DA3E-DB02-4912-8A74-C0A3DDD2472F}"/>
    <dgm:cxn modelId="{86892A99-EB03-4244-9C0A-EE95C5C28C61}" type="presOf" srcId="{E66293B4-87A8-4453-998C-6A00BEE60D2D}" destId="{03341B12-9546-45F8-897C-16BD3A1238B3}" srcOrd="0" destOrd="0" presId="urn:microsoft.com/office/officeart/2005/8/layout/StepDownProcess"/>
    <dgm:cxn modelId="{0D7B04F7-6A05-4FA4-877D-E7FEF5B315F0}" srcId="{9246BD63-110A-4069-9FFB-C387CE2B52CB}" destId="{FB3CC278-5E0C-4EF3-9388-EA46AA968D70}" srcOrd="2" destOrd="0" parTransId="{690C912E-D83B-473A-A8E6-B5DE30661733}" sibTransId="{0EA1CBF2-5DCB-4744-A675-9DCC0551A7A5}"/>
    <dgm:cxn modelId="{B154BF9A-777C-46E0-AFD9-1AB6F1971451}" type="presOf" srcId="{9246BD63-110A-4069-9FFB-C387CE2B52CB}" destId="{720CC4AD-5AD6-4DAD-B823-73223ED4A235}" srcOrd="0" destOrd="0" presId="urn:microsoft.com/office/officeart/2005/8/layout/StepDownProcess"/>
    <dgm:cxn modelId="{2D14EBB7-0685-477F-B092-3A385C4A6910}" type="presOf" srcId="{B6AA4118-2327-4AC6-9D15-02C9F9D0C276}" destId="{4F6D8F67-FCDE-4EC7-9A53-D17F19D95FCC}" srcOrd="0" destOrd="0" presId="urn:microsoft.com/office/officeart/2005/8/layout/StepDownProcess"/>
    <dgm:cxn modelId="{2B5D70BF-6D3F-421B-BBA3-91DEE3353835}" srcId="{9246BD63-110A-4069-9FFB-C387CE2B52CB}" destId="{B2D9644C-E268-4D8F-8708-B92B97642E8E}" srcOrd="3" destOrd="0" parTransId="{CFEDCC90-8232-4D51-9650-9A2656B00931}" sibTransId="{5403B35D-354C-4C17-96DB-5D0ABC94B789}"/>
    <dgm:cxn modelId="{4BAEF2A8-C08F-4FD5-8665-762538104F87}" type="presOf" srcId="{B2D9644C-E268-4D8F-8708-B92B97642E8E}" destId="{48B48340-A570-4292-8DB4-5D21867A199D}" srcOrd="0" destOrd="0" presId="urn:microsoft.com/office/officeart/2005/8/layout/StepDownProcess"/>
    <dgm:cxn modelId="{3771720B-B1A4-4173-B35A-2BEA8655BDB7}" type="presParOf" srcId="{720CC4AD-5AD6-4DAD-B823-73223ED4A235}" destId="{B037C298-FC57-4A58-B18B-DB0F5C4B2064}" srcOrd="0" destOrd="0" presId="urn:microsoft.com/office/officeart/2005/8/layout/StepDownProcess"/>
    <dgm:cxn modelId="{4EF03276-55D3-4E7C-8BCF-2D49DA81007E}" type="presParOf" srcId="{B037C298-FC57-4A58-B18B-DB0F5C4B2064}" destId="{0130B61C-A896-412D-BB62-A774918C0FD7}" srcOrd="0" destOrd="0" presId="urn:microsoft.com/office/officeart/2005/8/layout/StepDownProcess"/>
    <dgm:cxn modelId="{4BA9D278-7CB0-4E71-BEC9-CF8F34EBDE1B}" type="presParOf" srcId="{B037C298-FC57-4A58-B18B-DB0F5C4B2064}" destId="{03341B12-9546-45F8-897C-16BD3A1238B3}" srcOrd="1" destOrd="0" presId="urn:microsoft.com/office/officeart/2005/8/layout/StepDownProcess"/>
    <dgm:cxn modelId="{955A6EB2-664A-48AC-B906-00D34EE80552}" type="presParOf" srcId="{B037C298-FC57-4A58-B18B-DB0F5C4B2064}" destId="{5071EE02-E923-4BC9-A911-E1280F7AC884}" srcOrd="2" destOrd="0" presId="urn:microsoft.com/office/officeart/2005/8/layout/StepDownProcess"/>
    <dgm:cxn modelId="{E7F9F188-9D4E-4039-8111-A2AC9E33361D}" type="presParOf" srcId="{720CC4AD-5AD6-4DAD-B823-73223ED4A235}" destId="{DE20DDC2-F69A-4AC5-A81C-B3D972796447}" srcOrd="1" destOrd="0" presId="urn:microsoft.com/office/officeart/2005/8/layout/StepDownProcess"/>
    <dgm:cxn modelId="{877CBE5E-1374-4A94-9D42-B776FE2EDF98}" type="presParOf" srcId="{720CC4AD-5AD6-4DAD-B823-73223ED4A235}" destId="{B2BB543D-F317-433A-8814-324FD6FE0D29}" srcOrd="2" destOrd="0" presId="urn:microsoft.com/office/officeart/2005/8/layout/StepDownProcess"/>
    <dgm:cxn modelId="{E3DB170F-8DA7-4A52-A9B4-BAD0825EF99A}" type="presParOf" srcId="{B2BB543D-F317-433A-8814-324FD6FE0D29}" destId="{FA4A52FA-381D-4F24-9B44-D7797A58E294}" srcOrd="0" destOrd="0" presId="urn:microsoft.com/office/officeart/2005/8/layout/StepDownProcess"/>
    <dgm:cxn modelId="{9B8B6E94-B18C-4FC8-A5C7-8BCABD205D41}" type="presParOf" srcId="{B2BB543D-F317-433A-8814-324FD6FE0D29}" destId="{4F6D8F67-FCDE-4EC7-9A53-D17F19D95FCC}" srcOrd="1" destOrd="0" presId="urn:microsoft.com/office/officeart/2005/8/layout/StepDownProcess"/>
    <dgm:cxn modelId="{F4B943AF-6076-4D7A-8CFB-B86C0FCEEDFC}" type="presParOf" srcId="{B2BB543D-F317-433A-8814-324FD6FE0D29}" destId="{59C0B8F6-7A9C-45C3-B386-F0A17CB53AC1}" srcOrd="2" destOrd="0" presId="urn:microsoft.com/office/officeart/2005/8/layout/StepDownProcess"/>
    <dgm:cxn modelId="{5A284B13-59C8-43DD-963D-3EC63394236E}" type="presParOf" srcId="{720CC4AD-5AD6-4DAD-B823-73223ED4A235}" destId="{3D652161-2011-40E8-8BEB-3103F30E3B79}" srcOrd="3" destOrd="0" presId="urn:microsoft.com/office/officeart/2005/8/layout/StepDownProcess"/>
    <dgm:cxn modelId="{E99B8AC8-0B45-43FE-BDE9-5CA2932D6495}" type="presParOf" srcId="{720CC4AD-5AD6-4DAD-B823-73223ED4A235}" destId="{0C397DF3-D4ED-44A3-82CB-EAE30CEB8045}" srcOrd="4" destOrd="0" presId="urn:microsoft.com/office/officeart/2005/8/layout/StepDownProcess"/>
    <dgm:cxn modelId="{07DE3ACE-0AD1-48E7-A3B2-BCC409F49360}" type="presParOf" srcId="{0C397DF3-D4ED-44A3-82CB-EAE30CEB8045}" destId="{91CA7DE4-E92B-4A05-939C-7E8C8585291E}" srcOrd="0" destOrd="0" presId="urn:microsoft.com/office/officeart/2005/8/layout/StepDownProcess"/>
    <dgm:cxn modelId="{A81FE3AE-DDB5-4F06-B93C-21729A6FBB67}" type="presParOf" srcId="{0C397DF3-D4ED-44A3-82CB-EAE30CEB8045}" destId="{C592D69E-E9E7-40EA-B070-39E41DA31E68}" srcOrd="1" destOrd="0" presId="urn:microsoft.com/office/officeart/2005/8/layout/StepDownProcess"/>
    <dgm:cxn modelId="{DF7A0127-FC8A-4B88-923B-8097503E90EE}" type="presParOf" srcId="{0C397DF3-D4ED-44A3-82CB-EAE30CEB8045}" destId="{51355CEB-3218-4855-868C-AF7A157D9154}" srcOrd="2" destOrd="0" presId="urn:microsoft.com/office/officeart/2005/8/layout/StepDownProcess"/>
    <dgm:cxn modelId="{6440A5FC-D799-4701-9F7E-B7B270830FFE}" type="presParOf" srcId="{720CC4AD-5AD6-4DAD-B823-73223ED4A235}" destId="{A1493A84-EE7C-430F-9F20-168465588E60}" srcOrd="5" destOrd="0" presId="urn:microsoft.com/office/officeart/2005/8/layout/StepDownProcess"/>
    <dgm:cxn modelId="{39AE3CFE-EA34-4DA4-BA73-FC00DC56C3F3}" type="presParOf" srcId="{720CC4AD-5AD6-4DAD-B823-73223ED4A235}" destId="{AAB0EB13-329F-4BC2-A6FD-1E5A3A110065}" srcOrd="6" destOrd="0" presId="urn:microsoft.com/office/officeart/2005/8/layout/StepDownProcess"/>
    <dgm:cxn modelId="{9F49110F-D358-4BC2-BA26-9C4FF7BE82C6}" type="presParOf" srcId="{AAB0EB13-329F-4BC2-A6FD-1E5A3A110065}" destId="{7086C69C-D438-4AB6-A29D-24B0C1AF6180}" srcOrd="0" destOrd="0" presId="urn:microsoft.com/office/officeart/2005/8/layout/StepDownProcess"/>
    <dgm:cxn modelId="{DDBFC6CD-B346-4201-97D6-34170E5AC4B7}" type="presParOf" srcId="{AAB0EB13-329F-4BC2-A6FD-1E5A3A110065}" destId="{48B48340-A570-4292-8DB4-5D21867A199D}" srcOrd="1" destOrd="0" presId="urn:microsoft.com/office/officeart/2005/8/layout/StepDownProcess"/>
    <dgm:cxn modelId="{B9E0FBC8-1D55-4714-9F0C-0C40CF1335A9}" type="presParOf" srcId="{AAB0EB13-329F-4BC2-A6FD-1E5A3A110065}" destId="{D5B76EEA-5242-4C13-9EC4-CE1BE44671FA}" srcOrd="2" destOrd="0" presId="urn:microsoft.com/office/officeart/2005/8/layout/StepDownProcess"/>
    <dgm:cxn modelId="{B7A38AA7-B060-4047-AC81-B8A643404908}" type="presParOf" srcId="{720CC4AD-5AD6-4DAD-B823-73223ED4A235}" destId="{4B077D08-DBDF-4F10-8E63-EFA82755D77E}" srcOrd="7" destOrd="0" presId="urn:microsoft.com/office/officeart/2005/8/layout/StepDownProcess"/>
    <dgm:cxn modelId="{9215060A-EAF1-43D3-ABAE-5172C7F3D9F5}" type="presParOf" srcId="{720CC4AD-5AD6-4DAD-B823-73223ED4A235}" destId="{5ED456A8-D50B-4A13-A15A-7E0EE3C7564F}" srcOrd="8" destOrd="0" presId="urn:microsoft.com/office/officeart/2005/8/layout/StepDownProcess"/>
    <dgm:cxn modelId="{E2AECB7A-CA1E-4FBC-B748-459369D57E08}" type="presParOf" srcId="{5ED456A8-D50B-4A13-A15A-7E0EE3C7564F}" destId="{18B32432-9CF9-4B1F-8C30-D64AF4641909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3163564-399B-44FC-8C8C-88A6C695B4BD}" type="doc">
      <dgm:prSet loTypeId="urn:microsoft.com/office/officeart/2005/8/layout/radial3" loCatId="cycle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286F7A6A-C05A-47DB-BB63-D76DFBCBC699}">
      <dgm:prSet phldrT="[Text]"/>
      <dgm:spPr/>
      <dgm:t>
        <a:bodyPr/>
        <a:lstStyle/>
        <a:p>
          <a:r>
            <a:rPr lang="en-US" dirty="0" smtClean="0"/>
            <a:t>Job Specification Info</a:t>
          </a:r>
          <a:endParaRPr lang="en-US" dirty="0"/>
        </a:p>
      </dgm:t>
    </dgm:pt>
    <dgm:pt modelId="{C68A3D3C-7B16-4C04-9380-E1A62FA4F954}" type="parTrans" cxnId="{EA8B6E63-D9C9-4D3A-9405-5772933A6B6A}">
      <dgm:prSet/>
      <dgm:spPr/>
      <dgm:t>
        <a:bodyPr/>
        <a:lstStyle/>
        <a:p>
          <a:endParaRPr lang="en-US"/>
        </a:p>
      </dgm:t>
    </dgm:pt>
    <dgm:pt modelId="{35218F3E-6EDF-47F5-A70F-AA163883C0A1}" type="sibTrans" cxnId="{EA8B6E63-D9C9-4D3A-9405-5772933A6B6A}">
      <dgm:prSet/>
      <dgm:spPr/>
      <dgm:t>
        <a:bodyPr/>
        <a:lstStyle/>
        <a:p>
          <a:endParaRPr lang="en-US"/>
        </a:p>
      </dgm:t>
    </dgm:pt>
    <dgm:pt modelId="{AAD7A29D-3150-4132-9F92-C36D0D2D64A2}">
      <dgm:prSet phldrT="[Text]" custT="1"/>
      <dgm:spPr/>
      <dgm:t>
        <a:bodyPr/>
        <a:lstStyle/>
        <a:p>
          <a:r>
            <a:rPr lang="en-US" sz="1400" dirty="0" smtClean="0"/>
            <a:t>Mental Specification</a:t>
          </a:r>
          <a:endParaRPr lang="en-US" sz="1400" dirty="0"/>
        </a:p>
      </dgm:t>
    </dgm:pt>
    <dgm:pt modelId="{7CE34CD9-4F40-44EF-8F03-94AD39D1E931}" type="parTrans" cxnId="{F908260D-17DE-453F-9F07-98A5B7AAE1F2}">
      <dgm:prSet/>
      <dgm:spPr/>
      <dgm:t>
        <a:bodyPr/>
        <a:lstStyle/>
        <a:p>
          <a:endParaRPr lang="en-US"/>
        </a:p>
      </dgm:t>
    </dgm:pt>
    <dgm:pt modelId="{750FF9F9-9EB3-49B4-8CC8-05BA94E1FC7E}" type="sibTrans" cxnId="{F908260D-17DE-453F-9F07-98A5B7AAE1F2}">
      <dgm:prSet/>
      <dgm:spPr/>
      <dgm:t>
        <a:bodyPr/>
        <a:lstStyle/>
        <a:p>
          <a:endParaRPr lang="en-US"/>
        </a:p>
      </dgm:t>
    </dgm:pt>
    <dgm:pt modelId="{E3FD2F8A-6BE0-4D9F-BB02-E36E480BD574}">
      <dgm:prSet phldrT="[Text]" custT="1"/>
      <dgm:spPr/>
      <dgm:t>
        <a:bodyPr/>
        <a:lstStyle/>
        <a:p>
          <a:r>
            <a:rPr lang="en-US" sz="1200" dirty="0" smtClean="0"/>
            <a:t>Emotional and Social Specification</a:t>
          </a:r>
          <a:endParaRPr lang="en-US" sz="1200" dirty="0"/>
        </a:p>
      </dgm:t>
    </dgm:pt>
    <dgm:pt modelId="{3B6BDC0B-7559-4ED6-9D5D-70C94D712038}" type="parTrans" cxnId="{F6C60F7C-6ED5-4538-9FB2-8DCCC7003D25}">
      <dgm:prSet/>
      <dgm:spPr/>
      <dgm:t>
        <a:bodyPr/>
        <a:lstStyle/>
        <a:p>
          <a:endParaRPr lang="en-US"/>
        </a:p>
      </dgm:t>
    </dgm:pt>
    <dgm:pt modelId="{8539778B-99A5-49F2-AFDD-5C15D32EFA38}" type="sibTrans" cxnId="{F6C60F7C-6ED5-4538-9FB2-8DCCC7003D25}">
      <dgm:prSet/>
      <dgm:spPr/>
      <dgm:t>
        <a:bodyPr/>
        <a:lstStyle/>
        <a:p>
          <a:endParaRPr lang="en-US"/>
        </a:p>
      </dgm:t>
    </dgm:pt>
    <dgm:pt modelId="{563090BC-F29B-416A-881D-F85D275F3493}">
      <dgm:prSet phldrT="[Text]"/>
      <dgm:spPr/>
      <dgm:t>
        <a:bodyPr/>
        <a:lstStyle/>
        <a:p>
          <a:r>
            <a:rPr lang="en-US" dirty="0" smtClean="0"/>
            <a:t>Behavioral Specification</a:t>
          </a:r>
          <a:endParaRPr lang="en-US" dirty="0"/>
        </a:p>
      </dgm:t>
    </dgm:pt>
    <dgm:pt modelId="{9B5EF139-ED97-4D02-9234-6EAC94B29DDF}" type="parTrans" cxnId="{F509CAFF-8549-4E73-8457-DE4DC87CB67C}">
      <dgm:prSet/>
      <dgm:spPr/>
      <dgm:t>
        <a:bodyPr/>
        <a:lstStyle/>
        <a:p>
          <a:endParaRPr lang="en-US"/>
        </a:p>
      </dgm:t>
    </dgm:pt>
    <dgm:pt modelId="{CC0567E2-B7CC-496A-AE1E-FEBA1A6FA1CC}" type="sibTrans" cxnId="{F509CAFF-8549-4E73-8457-DE4DC87CB67C}">
      <dgm:prSet/>
      <dgm:spPr/>
      <dgm:t>
        <a:bodyPr/>
        <a:lstStyle/>
        <a:p>
          <a:endParaRPr lang="en-US"/>
        </a:p>
      </dgm:t>
    </dgm:pt>
    <dgm:pt modelId="{5D30AFCA-DA84-47D5-BFD9-76487378A32F}">
      <dgm:prSet phldrT="[Text]" custT="1"/>
      <dgm:spPr/>
      <dgm:t>
        <a:bodyPr/>
        <a:lstStyle/>
        <a:p>
          <a:r>
            <a:rPr lang="en-US" sz="1200" dirty="0" smtClean="0"/>
            <a:t>Physical Specification</a:t>
          </a:r>
          <a:endParaRPr lang="en-US" sz="1200" dirty="0"/>
        </a:p>
      </dgm:t>
    </dgm:pt>
    <dgm:pt modelId="{9C1EAF7D-59E4-4224-A0F5-B23E0925C5C5}" type="parTrans" cxnId="{AA334437-0C86-4EA9-885C-D7BA2C3E3D0F}">
      <dgm:prSet/>
      <dgm:spPr/>
      <dgm:t>
        <a:bodyPr/>
        <a:lstStyle/>
        <a:p>
          <a:endParaRPr lang="en-US"/>
        </a:p>
      </dgm:t>
    </dgm:pt>
    <dgm:pt modelId="{1B53686B-CD2E-4920-8128-4970A05B78F8}" type="sibTrans" cxnId="{AA334437-0C86-4EA9-885C-D7BA2C3E3D0F}">
      <dgm:prSet/>
      <dgm:spPr/>
      <dgm:t>
        <a:bodyPr/>
        <a:lstStyle/>
        <a:p>
          <a:endParaRPr lang="en-US"/>
        </a:p>
      </dgm:t>
    </dgm:pt>
    <dgm:pt modelId="{CF178AD3-B26A-4DDE-B72C-7E9D2FE8FB76}" type="pres">
      <dgm:prSet presAssocID="{03163564-399B-44FC-8C8C-88A6C695B4BD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19FBFDE-E397-4CE3-AF0E-93B45A455A61}" type="pres">
      <dgm:prSet presAssocID="{03163564-399B-44FC-8C8C-88A6C695B4BD}" presName="radial" presStyleCnt="0">
        <dgm:presLayoutVars>
          <dgm:animLvl val="ctr"/>
        </dgm:presLayoutVars>
      </dgm:prSet>
      <dgm:spPr/>
    </dgm:pt>
    <dgm:pt modelId="{A6BAD9C3-6562-4CA8-969E-7119319BD391}" type="pres">
      <dgm:prSet presAssocID="{286F7A6A-C05A-47DB-BB63-D76DFBCBC699}" presName="centerShape" presStyleLbl="vennNode1" presStyleIdx="0" presStyleCnt="5" custScaleX="83533" custScaleY="73936"/>
      <dgm:spPr/>
      <dgm:t>
        <a:bodyPr/>
        <a:lstStyle/>
        <a:p>
          <a:endParaRPr lang="en-US"/>
        </a:p>
      </dgm:t>
    </dgm:pt>
    <dgm:pt modelId="{73ABB924-BD7D-440A-A76B-BE6D05DFCB79}" type="pres">
      <dgm:prSet presAssocID="{AAD7A29D-3150-4132-9F92-C36D0D2D64A2}" presName="node" presStyleLbl="vennNode1" presStyleIdx="1" presStyleCnt="5" custScaleX="109415" custScaleY="105801" custRadScaleRad="101663" custRadScaleInc="-275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DC6AB4-7172-4258-BB16-8343C9D133C8}" type="pres">
      <dgm:prSet presAssocID="{E3FD2F8A-6BE0-4D9F-BB02-E36E480BD574}" presName="node" presStyleLbl="vennNode1" presStyleIdx="2" presStyleCnt="5" custScaleX="116674" custScaleY="99489" custRadScaleRad="107956" custRadScaleInc="-367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F44494-F62C-473C-881A-71CC3CFCC2A4}" type="pres">
      <dgm:prSet presAssocID="{563090BC-F29B-416A-881D-F85D275F3493}" presName="node" presStyleLbl="vennNode1" presStyleIdx="3" presStyleCnt="5" custScaleX="1263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E36EA0-025E-4AFD-B270-10EFD3232DD6}" type="pres">
      <dgm:prSet presAssocID="{5D30AFCA-DA84-47D5-BFD9-76487378A32F}" presName="node" presStyleLbl="vennNode1" presStyleIdx="4" presStyleCnt="5" custScaleX="117338" custScaleY="109618" custRadScaleRad="109401" custRadScaleInc="22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6FFCD06-8500-4D68-A5CE-BF13A137D3B7}" type="presOf" srcId="{286F7A6A-C05A-47DB-BB63-D76DFBCBC699}" destId="{A6BAD9C3-6562-4CA8-969E-7119319BD391}" srcOrd="0" destOrd="0" presId="urn:microsoft.com/office/officeart/2005/8/layout/radial3"/>
    <dgm:cxn modelId="{AA334437-0C86-4EA9-885C-D7BA2C3E3D0F}" srcId="{286F7A6A-C05A-47DB-BB63-D76DFBCBC699}" destId="{5D30AFCA-DA84-47D5-BFD9-76487378A32F}" srcOrd="3" destOrd="0" parTransId="{9C1EAF7D-59E4-4224-A0F5-B23E0925C5C5}" sibTransId="{1B53686B-CD2E-4920-8128-4970A05B78F8}"/>
    <dgm:cxn modelId="{20AB6864-A04D-40B3-8FE4-DF8FD9F18B91}" type="presOf" srcId="{AAD7A29D-3150-4132-9F92-C36D0D2D64A2}" destId="{73ABB924-BD7D-440A-A76B-BE6D05DFCB79}" srcOrd="0" destOrd="0" presId="urn:microsoft.com/office/officeart/2005/8/layout/radial3"/>
    <dgm:cxn modelId="{F3274B6C-619C-4061-930F-1BA141BF99F5}" type="presOf" srcId="{563090BC-F29B-416A-881D-F85D275F3493}" destId="{B9F44494-F62C-473C-881A-71CC3CFCC2A4}" srcOrd="0" destOrd="0" presId="urn:microsoft.com/office/officeart/2005/8/layout/radial3"/>
    <dgm:cxn modelId="{EA8B6E63-D9C9-4D3A-9405-5772933A6B6A}" srcId="{03163564-399B-44FC-8C8C-88A6C695B4BD}" destId="{286F7A6A-C05A-47DB-BB63-D76DFBCBC699}" srcOrd="0" destOrd="0" parTransId="{C68A3D3C-7B16-4C04-9380-E1A62FA4F954}" sibTransId="{35218F3E-6EDF-47F5-A70F-AA163883C0A1}"/>
    <dgm:cxn modelId="{88CE42FC-7A97-4C69-87FF-40FAB1A0DD43}" type="presOf" srcId="{E3FD2F8A-6BE0-4D9F-BB02-E36E480BD574}" destId="{6DDC6AB4-7172-4258-BB16-8343C9D133C8}" srcOrd="0" destOrd="0" presId="urn:microsoft.com/office/officeart/2005/8/layout/radial3"/>
    <dgm:cxn modelId="{F509CAFF-8549-4E73-8457-DE4DC87CB67C}" srcId="{286F7A6A-C05A-47DB-BB63-D76DFBCBC699}" destId="{563090BC-F29B-416A-881D-F85D275F3493}" srcOrd="2" destOrd="0" parTransId="{9B5EF139-ED97-4D02-9234-6EAC94B29DDF}" sibTransId="{CC0567E2-B7CC-496A-AE1E-FEBA1A6FA1CC}"/>
    <dgm:cxn modelId="{F6C60F7C-6ED5-4538-9FB2-8DCCC7003D25}" srcId="{286F7A6A-C05A-47DB-BB63-D76DFBCBC699}" destId="{E3FD2F8A-6BE0-4D9F-BB02-E36E480BD574}" srcOrd="1" destOrd="0" parTransId="{3B6BDC0B-7559-4ED6-9D5D-70C94D712038}" sibTransId="{8539778B-99A5-49F2-AFDD-5C15D32EFA38}"/>
    <dgm:cxn modelId="{41DCF9DB-B1F9-48E4-8435-6ED7086BD75E}" type="presOf" srcId="{5D30AFCA-DA84-47D5-BFD9-76487378A32F}" destId="{7CE36EA0-025E-4AFD-B270-10EFD3232DD6}" srcOrd="0" destOrd="0" presId="urn:microsoft.com/office/officeart/2005/8/layout/radial3"/>
    <dgm:cxn modelId="{F908260D-17DE-453F-9F07-98A5B7AAE1F2}" srcId="{286F7A6A-C05A-47DB-BB63-D76DFBCBC699}" destId="{AAD7A29D-3150-4132-9F92-C36D0D2D64A2}" srcOrd="0" destOrd="0" parTransId="{7CE34CD9-4F40-44EF-8F03-94AD39D1E931}" sibTransId="{750FF9F9-9EB3-49B4-8CC8-05BA94E1FC7E}"/>
    <dgm:cxn modelId="{1DB24BB8-B08E-4A5F-9269-AA233FA2EBD8}" type="presOf" srcId="{03163564-399B-44FC-8C8C-88A6C695B4BD}" destId="{CF178AD3-B26A-4DDE-B72C-7E9D2FE8FB76}" srcOrd="0" destOrd="0" presId="urn:microsoft.com/office/officeart/2005/8/layout/radial3"/>
    <dgm:cxn modelId="{92006EE5-746F-48A2-B7BC-8F3444B9F1BF}" type="presParOf" srcId="{CF178AD3-B26A-4DDE-B72C-7E9D2FE8FB76}" destId="{519FBFDE-E397-4CE3-AF0E-93B45A455A61}" srcOrd="0" destOrd="0" presId="urn:microsoft.com/office/officeart/2005/8/layout/radial3"/>
    <dgm:cxn modelId="{00C1798C-1FCC-43A5-B6F8-ABBE0406C96B}" type="presParOf" srcId="{519FBFDE-E397-4CE3-AF0E-93B45A455A61}" destId="{A6BAD9C3-6562-4CA8-969E-7119319BD391}" srcOrd="0" destOrd="0" presId="urn:microsoft.com/office/officeart/2005/8/layout/radial3"/>
    <dgm:cxn modelId="{70F948EE-60C1-44BD-8214-D56A8F1BAE73}" type="presParOf" srcId="{519FBFDE-E397-4CE3-AF0E-93B45A455A61}" destId="{73ABB924-BD7D-440A-A76B-BE6D05DFCB79}" srcOrd="1" destOrd="0" presId="urn:microsoft.com/office/officeart/2005/8/layout/radial3"/>
    <dgm:cxn modelId="{75B7C810-0B81-41CF-8A5C-05443C06CA28}" type="presParOf" srcId="{519FBFDE-E397-4CE3-AF0E-93B45A455A61}" destId="{6DDC6AB4-7172-4258-BB16-8343C9D133C8}" srcOrd="2" destOrd="0" presId="urn:microsoft.com/office/officeart/2005/8/layout/radial3"/>
    <dgm:cxn modelId="{495322F4-C6B9-4E09-8D87-D7791FCE6D0A}" type="presParOf" srcId="{519FBFDE-E397-4CE3-AF0E-93B45A455A61}" destId="{B9F44494-F62C-473C-881A-71CC3CFCC2A4}" srcOrd="3" destOrd="0" presId="urn:microsoft.com/office/officeart/2005/8/layout/radial3"/>
    <dgm:cxn modelId="{973DB542-6601-4F6B-8D6D-F18D9D50541E}" type="presParOf" srcId="{519FBFDE-E397-4CE3-AF0E-93B45A455A61}" destId="{7CE36EA0-025E-4AFD-B270-10EFD3232DD6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8D1C439-15FA-4855-8B55-96B2758DBA68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369FCF5-F14D-497C-B6AC-908FA864FD3F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400" dirty="0" smtClean="0"/>
            <a:t>DIRECT</a:t>
          </a:r>
          <a:endParaRPr lang="en-US" sz="3900" dirty="0"/>
        </a:p>
      </dgm:t>
    </dgm:pt>
    <dgm:pt modelId="{A2FF1AE4-C4BD-4DBC-8802-C2FD23AF4885}" type="parTrans" cxnId="{BFDBDEB7-4EB6-4DB9-9B04-0085B4BE3895}">
      <dgm:prSet/>
      <dgm:spPr/>
      <dgm:t>
        <a:bodyPr/>
        <a:lstStyle/>
        <a:p>
          <a:endParaRPr lang="en-US"/>
        </a:p>
      </dgm:t>
    </dgm:pt>
    <dgm:pt modelId="{AD1DD376-106A-4E1D-8372-2AF180320D73}" type="sibTrans" cxnId="{BFDBDEB7-4EB6-4DB9-9B04-0085B4BE3895}">
      <dgm:prSet/>
      <dgm:spPr/>
      <dgm:t>
        <a:bodyPr/>
        <a:lstStyle/>
        <a:p>
          <a:endParaRPr lang="en-US"/>
        </a:p>
      </dgm:t>
    </dgm:pt>
    <dgm:pt modelId="{F9974E90-EBBA-43C4-AFD1-136395A52AB6}">
      <dgm:prSet phldrT="[Text]" custT="1"/>
      <dgm:spPr/>
      <dgm:t>
        <a:bodyPr/>
        <a:lstStyle/>
        <a:p>
          <a:r>
            <a:rPr lang="en-US" sz="2400" dirty="0" smtClean="0"/>
            <a:t>INDIRECT</a:t>
          </a:r>
          <a:endParaRPr lang="en-US" sz="2400" dirty="0"/>
        </a:p>
      </dgm:t>
    </dgm:pt>
    <dgm:pt modelId="{FFCDD97D-366D-4537-A99E-0FA45A536C39}" type="parTrans" cxnId="{1404A57F-89AE-48C1-A354-0B7FFE3EA7C7}">
      <dgm:prSet/>
      <dgm:spPr/>
      <dgm:t>
        <a:bodyPr/>
        <a:lstStyle/>
        <a:p>
          <a:endParaRPr lang="en-US"/>
        </a:p>
      </dgm:t>
    </dgm:pt>
    <dgm:pt modelId="{76963169-495B-4655-A531-B86F021275A2}" type="sibTrans" cxnId="{1404A57F-89AE-48C1-A354-0B7FFE3EA7C7}">
      <dgm:prSet/>
      <dgm:spPr/>
      <dgm:t>
        <a:bodyPr/>
        <a:lstStyle/>
        <a:p>
          <a:endParaRPr lang="en-US"/>
        </a:p>
      </dgm:t>
    </dgm:pt>
    <dgm:pt modelId="{87FCE651-7048-4446-80D0-D257EB0DD66E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b="0" dirty="0" smtClean="0"/>
            <a:t>SOURCE OF RECRUITMENT</a:t>
          </a:r>
          <a:endParaRPr lang="en-US" sz="1800" b="0" dirty="0"/>
        </a:p>
      </dgm:t>
    </dgm:pt>
    <dgm:pt modelId="{98760FB8-50C3-4B37-B470-70C4632C9AA4}" type="sibTrans" cxnId="{ECB24EFB-3C99-4150-98C4-CEDF50637409}">
      <dgm:prSet/>
      <dgm:spPr/>
      <dgm:t>
        <a:bodyPr/>
        <a:lstStyle/>
        <a:p>
          <a:endParaRPr lang="en-US"/>
        </a:p>
      </dgm:t>
    </dgm:pt>
    <dgm:pt modelId="{A7890EDF-FBD6-4717-A342-C0022CB464A4}" type="parTrans" cxnId="{ECB24EFB-3C99-4150-98C4-CEDF50637409}">
      <dgm:prSet/>
      <dgm:spPr/>
      <dgm:t>
        <a:bodyPr/>
        <a:lstStyle/>
        <a:p>
          <a:endParaRPr lang="en-US"/>
        </a:p>
      </dgm:t>
    </dgm:pt>
    <dgm:pt modelId="{93C3F45A-FAEE-42DE-8603-63CFD3B84A1F}" type="pres">
      <dgm:prSet presAssocID="{B8D1C439-15FA-4855-8B55-96B2758DBA6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21E9C32-A654-4540-8A98-01DF7BED4029}" type="pres">
      <dgm:prSet presAssocID="{87FCE651-7048-4446-80D0-D257EB0DD66E}" presName="hierRoot1" presStyleCnt="0"/>
      <dgm:spPr/>
    </dgm:pt>
    <dgm:pt modelId="{62E7527F-E0C3-456B-BC43-72B6B2B9F836}" type="pres">
      <dgm:prSet presAssocID="{87FCE651-7048-4446-80D0-D257EB0DD66E}" presName="composite" presStyleCnt="0"/>
      <dgm:spPr/>
    </dgm:pt>
    <dgm:pt modelId="{E8FAE428-CEF7-475B-AF6E-A572D21EFA25}" type="pres">
      <dgm:prSet presAssocID="{87FCE651-7048-4446-80D0-D257EB0DD66E}" presName="background" presStyleLbl="node0" presStyleIdx="0" presStyleCnt="1"/>
      <dgm:spPr/>
      <dgm:t>
        <a:bodyPr/>
        <a:lstStyle/>
        <a:p>
          <a:endParaRPr lang="en-US"/>
        </a:p>
      </dgm:t>
    </dgm:pt>
    <dgm:pt modelId="{1F550EA7-01DA-4CB1-B336-18273DFD7DF0}" type="pres">
      <dgm:prSet presAssocID="{87FCE651-7048-4446-80D0-D257EB0DD66E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C1DB0F-1846-4681-8C18-F4800E933CDE}" type="pres">
      <dgm:prSet presAssocID="{87FCE651-7048-4446-80D0-D257EB0DD66E}" presName="hierChild2" presStyleCnt="0"/>
      <dgm:spPr/>
    </dgm:pt>
    <dgm:pt modelId="{94C18B29-A2DC-4C94-917E-12A7AF24F03D}" type="pres">
      <dgm:prSet presAssocID="{A2FF1AE4-C4BD-4DBC-8802-C2FD23AF4885}" presName="Name10" presStyleLbl="parChTrans1D2" presStyleIdx="0" presStyleCnt="2"/>
      <dgm:spPr/>
      <dgm:t>
        <a:bodyPr/>
        <a:lstStyle/>
        <a:p>
          <a:endParaRPr lang="en-US"/>
        </a:p>
      </dgm:t>
    </dgm:pt>
    <dgm:pt modelId="{DE04C40B-4E06-44B9-BB50-C73CF30FA532}" type="pres">
      <dgm:prSet presAssocID="{F369FCF5-F14D-497C-B6AC-908FA864FD3F}" presName="hierRoot2" presStyleCnt="0"/>
      <dgm:spPr/>
    </dgm:pt>
    <dgm:pt modelId="{633A7012-45DB-4122-8B58-FA5356A5305C}" type="pres">
      <dgm:prSet presAssocID="{F369FCF5-F14D-497C-B6AC-908FA864FD3F}" presName="composite2" presStyleCnt="0"/>
      <dgm:spPr/>
    </dgm:pt>
    <dgm:pt modelId="{5B6D3CBF-0C76-4D32-AD92-D363306D631B}" type="pres">
      <dgm:prSet presAssocID="{F369FCF5-F14D-497C-B6AC-908FA864FD3F}" presName="background2" presStyleLbl="node2" presStyleIdx="0" presStyleCnt="2"/>
      <dgm:spPr/>
    </dgm:pt>
    <dgm:pt modelId="{77C1CFDE-32E1-46D6-8E27-5DFBE6410C71}" type="pres">
      <dgm:prSet presAssocID="{F369FCF5-F14D-497C-B6AC-908FA864FD3F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4B84D6B-7710-4820-B3F8-DAADA859EA7C}" type="pres">
      <dgm:prSet presAssocID="{F369FCF5-F14D-497C-B6AC-908FA864FD3F}" presName="hierChild3" presStyleCnt="0"/>
      <dgm:spPr/>
    </dgm:pt>
    <dgm:pt modelId="{E22047D6-5229-42B7-A374-997D19F60AC0}" type="pres">
      <dgm:prSet presAssocID="{FFCDD97D-366D-4537-A99E-0FA45A536C39}" presName="Name10" presStyleLbl="parChTrans1D2" presStyleIdx="1" presStyleCnt="2"/>
      <dgm:spPr/>
      <dgm:t>
        <a:bodyPr/>
        <a:lstStyle/>
        <a:p>
          <a:endParaRPr lang="en-US"/>
        </a:p>
      </dgm:t>
    </dgm:pt>
    <dgm:pt modelId="{10C77532-9C4D-4275-B246-59AD2E48D7FC}" type="pres">
      <dgm:prSet presAssocID="{F9974E90-EBBA-43C4-AFD1-136395A52AB6}" presName="hierRoot2" presStyleCnt="0"/>
      <dgm:spPr/>
    </dgm:pt>
    <dgm:pt modelId="{04FB07D2-0AC6-4EAD-B1A1-C8F58E926E28}" type="pres">
      <dgm:prSet presAssocID="{F9974E90-EBBA-43C4-AFD1-136395A52AB6}" presName="composite2" presStyleCnt="0"/>
      <dgm:spPr/>
    </dgm:pt>
    <dgm:pt modelId="{AC879F62-AF14-4C19-A204-486BC90AC7A9}" type="pres">
      <dgm:prSet presAssocID="{F9974E90-EBBA-43C4-AFD1-136395A52AB6}" presName="background2" presStyleLbl="node2" presStyleIdx="1" presStyleCnt="2"/>
      <dgm:spPr/>
    </dgm:pt>
    <dgm:pt modelId="{8A1BDD7F-3489-498C-B426-FB763586FCD1}" type="pres">
      <dgm:prSet presAssocID="{F9974E90-EBBA-43C4-AFD1-136395A52AB6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0E5FF74-A65E-431C-BB7A-29F75E4313F1}" type="pres">
      <dgm:prSet presAssocID="{F9974E90-EBBA-43C4-AFD1-136395A52AB6}" presName="hierChild3" presStyleCnt="0"/>
      <dgm:spPr/>
    </dgm:pt>
  </dgm:ptLst>
  <dgm:cxnLst>
    <dgm:cxn modelId="{C5FFB05D-EC22-4182-8C49-D7A879E37F74}" type="presOf" srcId="{F369FCF5-F14D-497C-B6AC-908FA864FD3F}" destId="{77C1CFDE-32E1-46D6-8E27-5DFBE6410C71}" srcOrd="0" destOrd="0" presId="urn:microsoft.com/office/officeart/2005/8/layout/hierarchy1"/>
    <dgm:cxn modelId="{339F10A0-26CA-40A1-BEA3-F6D0AF2E5108}" type="presOf" srcId="{FFCDD97D-366D-4537-A99E-0FA45A536C39}" destId="{E22047D6-5229-42B7-A374-997D19F60AC0}" srcOrd="0" destOrd="0" presId="urn:microsoft.com/office/officeart/2005/8/layout/hierarchy1"/>
    <dgm:cxn modelId="{0BAEB923-0A48-44D0-ABF3-DD404A9ED63C}" type="presOf" srcId="{F9974E90-EBBA-43C4-AFD1-136395A52AB6}" destId="{8A1BDD7F-3489-498C-B426-FB763586FCD1}" srcOrd="0" destOrd="0" presId="urn:microsoft.com/office/officeart/2005/8/layout/hierarchy1"/>
    <dgm:cxn modelId="{967F5677-BF8D-410A-8D17-C90C7AF920C1}" type="presOf" srcId="{87FCE651-7048-4446-80D0-D257EB0DD66E}" destId="{1F550EA7-01DA-4CB1-B336-18273DFD7DF0}" srcOrd="0" destOrd="0" presId="urn:microsoft.com/office/officeart/2005/8/layout/hierarchy1"/>
    <dgm:cxn modelId="{6441764B-4535-4518-BD12-15A56F5C0D2D}" type="presOf" srcId="{A2FF1AE4-C4BD-4DBC-8802-C2FD23AF4885}" destId="{94C18B29-A2DC-4C94-917E-12A7AF24F03D}" srcOrd="0" destOrd="0" presId="urn:microsoft.com/office/officeart/2005/8/layout/hierarchy1"/>
    <dgm:cxn modelId="{3F29AC1B-7D15-41EC-B65C-109328468CB7}" type="presOf" srcId="{B8D1C439-15FA-4855-8B55-96B2758DBA68}" destId="{93C3F45A-FAEE-42DE-8603-63CFD3B84A1F}" srcOrd="0" destOrd="0" presId="urn:microsoft.com/office/officeart/2005/8/layout/hierarchy1"/>
    <dgm:cxn modelId="{BFDBDEB7-4EB6-4DB9-9B04-0085B4BE3895}" srcId="{87FCE651-7048-4446-80D0-D257EB0DD66E}" destId="{F369FCF5-F14D-497C-B6AC-908FA864FD3F}" srcOrd="0" destOrd="0" parTransId="{A2FF1AE4-C4BD-4DBC-8802-C2FD23AF4885}" sibTransId="{AD1DD376-106A-4E1D-8372-2AF180320D73}"/>
    <dgm:cxn modelId="{ECB24EFB-3C99-4150-98C4-CEDF50637409}" srcId="{B8D1C439-15FA-4855-8B55-96B2758DBA68}" destId="{87FCE651-7048-4446-80D0-D257EB0DD66E}" srcOrd="0" destOrd="0" parTransId="{A7890EDF-FBD6-4717-A342-C0022CB464A4}" sibTransId="{98760FB8-50C3-4B37-B470-70C4632C9AA4}"/>
    <dgm:cxn modelId="{1404A57F-89AE-48C1-A354-0B7FFE3EA7C7}" srcId="{87FCE651-7048-4446-80D0-D257EB0DD66E}" destId="{F9974E90-EBBA-43C4-AFD1-136395A52AB6}" srcOrd="1" destOrd="0" parTransId="{FFCDD97D-366D-4537-A99E-0FA45A536C39}" sibTransId="{76963169-495B-4655-A531-B86F021275A2}"/>
    <dgm:cxn modelId="{961BC4B7-F002-462D-86B2-0717A38C1C4D}" type="presParOf" srcId="{93C3F45A-FAEE-42DE-8603-63CFD3B84A1F}" destId="{F21E9C32-A654-4540-8A98-01DF7BED4029}" srcOrd="0" destOrd="0" presId="urn:microsoft.com/office/officeart/2005/8/layout/hierarchy1"/>
    <dgm:cxn modelId="{CDC27E56-5A6B-408B-922C-81A837AF987F}" type="presParOf" srcId="{F21E9C32-A654-4540-8A98-01DF7BED4029}" destId="{62E7527F-E0C3-456B-BC43-72B6B2B9F836}" srcOrd="0" destOrd="0" presId="urn:microsoft.com/office/officeart/2005/8/layout/hierarchy1"/>
    <dgm:cxn modelId="{970CB215-40A5-429E-B560-ADEF0420C847}" type="presParOf" srcId="{62E7527F-E0C3-456B-BC43-72B6B2B9F836}" destId="{E8FAE428-CEF7-475B-AF6E-A572D21EFA25}" srcOrd="0" destOrd="0" presId="urn:microsoft.com/office/officeart/2005/8/layout/hierarchy1"/>
    <dgm:cxn modelId="{7AA7DD7F-D88D-444C-8C97-2648657A141E}" type="presParOf" srcId="{62E7527F-E0C3-456B-BC43-72B6B2B9F836}" destId="{1F550EA7-01DA-4CB1-B336-18273DFD7DF0}" srcOrd="1" destOrd="0" presId="urn:microsoft.com/office/officeart/2005/8/layout/hierarchy1"/>
    <dgm:cxn modelId="{86425FD9-993D-46A5-A8F0-F8C5A467D46A}" type="presParOf" srcId="{F21E9C32-A654-4540-8A98-01DF7BED4029}" destId="{F6C1DB0F-1846-4681-8C18-F4800E933CDE}" srcOrd="1" destOrd="0" presId="urn:microsoft.com/office/officeart/2005/8/layout/hierarchy1"/>
    <dgm:cxn modelId="{A2F3C26D-BEB1-4612-B9C6-8F858AF0C7A9}" type="presParOf" srcId="{F6C1DB0F-1846-4681-8C18-F4800E933CDE}" destId="{94C18B29-A2DC-4C94-917E-12A7AF24F03D}" srcOrd="0" destOrd="0" presId="urn:microsoft.com/office/officeart/2005/8/layout/hierarchy1"/>
    <dgm:cxn modelId="{493993E7-4FD7-4337-8F59-6B980857762E}" type="presParOf" srcId="{F6C1DB0F-1846-4681-8C18-F4800E933CDE}" destId="{DE04C40B-4E06-44B9-BB50-C73CF30FA532}" srcOrd="1" destOrd="0" presId="urn:microsoft.com/office/officeart/2005/8/layout/hierarchy1"/>
    <dgm:cxn modelId="{FAC46A12-54A8-4C5B-AAD0-FBA6DBC0E9A1}" type="presParOf" srcId="{DE04C40B-4E06-44B9-BB50-C73CF30FA532}" destId="{633A7012-45DB-4122-8B58-FA5356A5305C}" srcOrd="0" destOrd="0" presId="urn:microsoft.com/office/officeart/2005/8/layout/hierarchy1"/>
    <dgm:cxn modelId="{5F471F44-3C34-4150-82E3-B370BECBEF68}" type="presParOf" srcId="{633A7012-45DB-4122-8B58-FA5356A5305C}" destId="{5B6D3CBF-0C76-4D32-AD92-D363306D631B}" srcOrd="0" destOrd="0" presId="urn:microsoft.com/office/officeart/2005/8/layout/hierarchy1"/>
    <dgm:cxn modelId="{BC7D9AE4-E209-4B60-A174-9A63CC7A1E68}" type="presParOf" srcId="{633A7012-45DB-4122-8B58-FA5356A5305C}" destId="{77C1CFDE-32E1-46D6-8E27-5DFBE6410C71}" srcOrd="1" destOrd="0" presId="urn:microsoft.com/office/officeart/2005/8/layout/hierarchy1"/>
    <dgm:cxn modelId="{EEAF0638-85F8-4397-AEC0-B3DC8C17CF9A}" type="presParOf" srcId="{DE04C40B-4E06-44B9-BB50-C73CF30FA532}" destId="{64B84D6B-7710-4820-B3F8-DAADA859EA7C}" srcOrd="1" destOrd="0" presId="urn:microsoft.com/office/officeart/2005/8/layout/hierarchy1"/>
    <dgm:cxn modelId="{03878328-72B3-44D5-81F7-49D02B82A050}" type="presParOf" srcId="{F6C1DB0F-1846-4681-8C18-F4800E933CDE}" destId="{E22047D6-5229-42B7-A374-997D19F60AC0}" srcOrd="2" destOrd="0" presId="urn:microsoft.com/office/officeart/2005/8/layout/hierarchy1"/>
    <dgm:cxn modelId="{4CEC0501-2BFD-49A8-BAEB-3846FE426863}" type="presParOf" srcId="{F6C1DB0F-1846-4681-8C18-F4800E933CDE}" destId="{10C77532-9C4D-4275-B246-59AD2E48D7FC}" srcOrd="3" destOrd="0" presId="urn:microsoft.com/office/officeart/2005/8/layout/hierarchy1"/>
    <dgm:cxn modelId="{31A7695C-E9DB-4AEE-9D9D-C34911963E3A}" type="presParOf" srcId="{10C77532-9C4D-4275-B246-59AD2E48D7FC}" destId="{04FB07D2-0AC6-4EAD-B1A1-C8F58E926E28}" srcOrd="0" destOrd="0" presId="urn:microsoft.com/office/officeart/2005/8/layout/hierarchy1"/>
    <dgm:cxn modelId="{72CEAA37-2E79-470F-8B46-72081A35B0F4}" type="presParOf" srcId="{04FB07D2-0AC6-4EAD-B1A1-C8F58E926E28}" destId="{AC879F62-AF14-4C19-A204-486BC90AC7A9}" srcOrd="0" destOrd="0" presId="urn:microsoft.com/office/officeart/2005/8/layout/hierarchy1"/>
    <dgm:cxn modelId="{DF194514-1C59-4568-8FA7-345EB5483930}" type="presParOf" srcId="{04FB07D2-0AC6-4EAD-B1A1-C8F58E926E28}" destId="{8A1BDD7F-3489-498C-B426-FB763586FCD1}" srcOrd="1" destOrd="0" presId="urn:microsoft.com/office/officeart/2005/8/layout/hierarchy1"/>
    <dgm:cxn modelId="{1456DD76-2A1A-4058-944E-AE2B45722966}" type="presParOf" srcId="{10C77532-9C4D-4275-B246-59AD2E48D7FC}" destId="{80E5FF74-A65E-431C-BB7A-29F75E4313F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8D1C439-15FA-4855-8B55-96B2758DBA68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369FCF5-F14D-497C-B6AC-908FA864FD3F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Internal</a:t>
          </a:r>
          <a:endParaRPr lang="en-US" dirty="0"/>
        </a:p>
      </dgm:t>
    </dgm:pt>
    <dgm:pt modelId="{A2FF1AE4-C4BD-4DBC-8802-C2FD23AF4885}" type="parTrans" cxnId="{BFDBDEB7-4EB6-4DB9-9B04-0085B4BE3895}">
      <dgm:prSet/>
      <dgm:spPr/>
      <dgm:t>
        <a:bodyPr/>
        <a:lstStyle/>
        <a:p>
          <a:endParaRPr lang="en-US"/>
        </a:p>
      </dgm:t>
    </dgm:pt>
    <dgm:pt modelId="{AD1DD376-106A-4E1D-8372-2AF180320D73}" type="sibTrans" cxnId="{BFDBDEB7-4EB6-4DB9-9B04-0085B4BE3895}">
      <dgm:prSet/>
      <dgm:spPr/>
      <dgm:t>
        <a:bodyPr/>
        <a:lstStyle/>
        <a:p>
          <a:endParaRPr lang="en-US"/>
        </a:p>
      </dgm:t>
    </dgm:pt>
    <dgm:pt modelId="{F9974E90-EBBA-43C4-AFD1-136395A52AB6}">
      <dgm:prSet phldrT="[Text]"/>
      <dgm:spPr/>
      <dgm:t>
        <a:bodyPr/>
        <a:lstStyle/>
        <a:p>
          <a:r>
            <a:rPr lang="en-US" dirty="0" smtClean="0"/>
            <a:t>External</a:t>
          </a:r>
          <a:endParaRPr lang="en-US" dirty="0"/>
        </a:p>
      </dgm:t>
    </dgm:pt>
    <dgm:pt modelId="{FFCDD97D-366D-4537-A99E-0FA45A536C39}" type="parTrans" cxnId="{1404A57F-89AE-48C1-A354-0B7FFE3EA7C7}">
      <dgm:prSet/>
      <dgm:spPr/>
      <dgm:t>
        <a:bodyPr/>
        <a:lstStyle/>
        <a:p>
          <a:endParaRPr lang="en-US"/>
        </a:p>
      </dgm:t>
    </dgm:pt>
    <dgm:pt modelId="{76963169-495B-4655-A531-B86F021275A2}" type="sibTrans" cxnId="{1404A57F-89AE-48C1-A354-0B7FFE3EA7C7}">
      <dgm:prSet/>
      <dgm:spPr/>
      <dgm:t>
        <a:bodyPr/>
        <a:lstStyle/>
        <a:p>
          <a:endParaRPr lang="en-US"/>
        </a:p>
      </dgm:t>
    </dgm:pt>
    <dgm:pt modelId="{87FCE651-7048-4446-80D0-D257EB0DD66E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b="0" dirty="0" smtClean="0"/>
            <a:t>SOURCE OF RECRUITMENT</a:t>
          </a:r>
          <a:endParaRPr lang="en-US" sz="1800" b="0" dirty="0"/>
        </a:p>
      </dgm:t>
    </dgm:pt>
    <dgm:pt modelId="{98760FB8-50C3-4B37-B470-70C4632C9AA4}" type="sibTrans" cxnId="{ECB24EFB-3C99-4150-98C4-CEDF50637409}">
      <dgm:prSet/>
      <dgm:spPr/>
      <dgm:t>
        <a:bodyPr/>
        <a:lstStyle/>
        <a:p>
          <a:endParaRPr lang="en-US"/>
        </a:p>
      </dgm:t>
    </dgm:pt>
    <dgm:pt modelId="{A7890EDF-FBD6-4717-A342-C0022CB464A4}" type="parTrans" cxnId="{ECB24EFB-3C99-4150-98C4-CEDF50637409}">
      <dgm:prSet/>
      <dgm:spPr/>
      <dgm:t>
        <a:bodyPr/>
        <a:lstStyle/>
        <a:p>
          <a:endParaRPr lang="en-US"/>
        </a:p>
      </dgm:t>
    </dgm:pt>
    <dgm:pt modelId="{93C3F45A-FAEE-42DE-8603-63CFD3B84A1F}" type="pres">
      <dgm:prSet presAssocID="{B8D1C439-15FA-4855-8B55-96B2758DBA6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21E9C32-A654-4540-8A98-01DF7BED4029}" type="pres">
      <dgm:prSet presAssocID="{87FCE651-7048-4446-80D0-D257EB0DD66E}" presName="hierRoot1" presStyleCnt="0"/>
      <dgm:spPr/>
    </dgm:pt>
    <dgm:pt modelId="{62E7527F-E0C3-456B-BC43-72B6B2B9F836}" type="pres">
      <dgm:prSet presAssocID="{87FCE651-7048-4446-80D0-D257EB0DD66E}" presName="composite" presStyleCnt="0"/>
      <dgm:spPr/>
    </dgm:pt>
    <dgm:pt modelId="{E8FAE428-CEF7-475B-AF6E-A572D21EFA25}" type="pres">
      <dgm:prSet presAssocID="{87FCE651-7048-4446-80D0-D257EB0DD66E}" presName="background" presStyleLbl="node0" presStyleIdx="0" presStyleCnt="1"/>
      <dgm:spPr/>
      <dgm:t>
        <a:bodyPr/>
        <a:lstStyle/>
        <a:p>
          <a:endParaRPr lang="en-US"/>
        </a:p>
      </dgm:t>
    </dgm:pt>
    <dgm:pt modelId="{1F550EA7-01DA-4CB1-B336-18273DFD7DF0}" type="pres">
      <dgm:prSet presAssocID="{87FCE651-7048-4446-80D0-D257EB0DD66E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C1DB0F-1846-4681-8C18-F4800E933CDE}" type="pres">
      <dgm:prSet presAssocID="{87FCE651-7048-4446-80D0-D257EB0DD66E}" presName="hierChild2" presStyleCnt="0"/>
      <dgm:spPr/>
    </dgm:pt>
    <dgm:pt modelId="{94C18B29-A2DC-4C94-917E-12A7AF24F03D}" type="pres">
      <dgm:prSet presAssocID="{A2FF1AE4-C4BD-4DBC-8802-C2FD23AF4885}" presName="Name10" presStyleLbl="parChTrans1D2" presStyleIdx="0" presStyleCnt="2"/>
      <dgm:spPr/>
      <dgm:t>
        <a:bodyPr/>
        <a:lstStyle/>
        <a:p>
          <a:endParaRPr lang="en-US"/>
        </a:p>
      </dgm:t>
    </dgm:pt>
    <dgm:pt modelId="{DE04C40B-4E06-44B9-BB50-C73CF30FA532}" type="pres">
      <dgm:prSet presAssocID="{F369FCF5-F14D-497C-B6AC-908FA864FD3F}" presName="hierRoot2" presStyleCnt="0"/>
      <dgm:spPr/>
    </dgm:pt>
    <dgm:pt modelId="{633A7012-45DB-4122-8B58-FA5356A5305C}" type="pres">
      <dgm:prSet presAssocID="{F369FCF5-F14D-497C-B6AC-908FA864FD3F}" presName="composite2" presStyleCnt="0"/>
      <dgm:spPr/>
    </dgm:pt>
    <dgm:pt modelId="{5B6D3CBF-0C76-4D32-AD92-D363306D631B}" type="pres">
      <dgm:prSet presAssocID="{F369FCF5-F14D-497C-B6AC-908FA864FD3F}" presName="background2" presStyleLbl="node2" presStyleIdx="0" presStyleCnt="2"/>
      <dgm:spPr/>
    </dgm:pt>
    <dgm:pt modelId="{77C1CFDE-32E1-46D6-8E27-5DFBE6410C71}" type="pres">
      <dgm:prSet presAssocID="{F369FCF5-F14D-497C-B6AC-908FA864FD3F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4B84D6B-7710-4820-B3F8-DAADA859EA7C}" type="pres">
      <dgm:prSet presAssocID="{F369FCF5-F14D-497C-B6AC-908FA864FD3F}" presName="hierChild3" presStyleCnt="0"/>
      <dgm:spPr/>
    </dgm:pt>
    <dgm:pt modelId="{E22047D6-5229-42B7-A374-997D19F60AC0}" type="pres">
      <dgm:prSet presAssocID="{FFCDD97D-366D-4537-A99E-0FA45A536C39}" presName="Name10" presStyleLbl="parChTrans1D2" presStyleIdx="1" presStyleCnt="2"/>
      <dgm:spPr/>
      <dgm:t>
        <a:bodyPr/>
        <a:lstStyle/>
        <a:p>
          <a:endParaRPr lang="en-US"/>
        </a:p>
      </dgm:t>
    </dgm:pt>
    <dgm:pt modelId="{10C77532-9C4D-4275-B246-59AD2E48D7FC}" type="pres">
      <dgm:prSet presAssocID="{F9974E90-EBBA-43C4-AFD1-136395A52AB6}" presName="hierRoot2" presStyleCnt="0"/>
      <dgm:spPr/>
    </dgm:pt>
    <dgm:pt modelId="{04FB07D2-0AC6-4EAD-B1A1-C8F58E926E28}" type="pres">
      <dgm:prSet presAssocID="{F9974E90-EBBA-43C4-AFD1-136395A52AB6}" presName="composite2" presStyleCnt="0"/>
      <dgm:spPr/>
    </dgm:pt>
    <dgm:pt modelId="{AC879F62-AF14-4C19-A204-486BC90AC7A9}" type="pres">
      <dgm:prSet presAssocID="{F9974E90-EBBA-43C4-AFD1-136395A52AB6}" presName="background2" presStyleLbl="node2" presStyleIdx="1" presStyleCnt="2"/>
      <dgm:spPr/>
    </dgm:pt>
    <dgm:pt modelId="{8A1BDD7F-3489-498C-B426-FB763586FCD1}" type="pres">
      <dgm:prSet presAssocID="{F9974E90-EBBA-43C4-AFD1-136395A52AB6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0E5FF74-A65E-431C-BB7A-29F75E4313F1}" type="pres">
      <dgm:prSet presAssocID="{F9974E90-EBBA-43C4-AFD1-136395A52AB6}" presName="hierChild3" presStyleCnt="0"/>
      <dgm:spPr/>
    </dgm:pt>
  </dgm:ptLst>
  <dgm:cxnLst>
    <dgm:cxn modelId="{C5FFB05D-EC22-4182-8C49-D7A879E37F74}" type="presOf" srcId="{F369FCF5-F14D-497C-B6AC-908FA864FD3F}" destId="{77C1CFDE-32E1-46D6-8E27-5DFBE6410C71}" srcOrd="0" destOrd="0" presId="urn:microsoft.com/office/officeart/2005/8/layout/hierarchy1"/>
    <dgm:cxn modelId="{339F10A0-26CA-40A1-BEA3-F6D0AF2E5108}" type="presOf" srcId="{FFCDD97D-366D-4537-A99E-0FA45A536C39}" destId="{E22047D6-5229-42B7-A374-997D19F60AC0}" srcOrd="0" destOrd="0" presId="urn:microsoft.com/office/officeart/2005/8/layout/hierarchy1"/>
    <dgm:cxn modelId="{0BAEB923-0A48-44D0-ABF3-DD404A9ED63C}" type="presOf" srcId="{F9974E90-EBBA-43C4-AFD1-136395A52AB6}" destId="{8A1BDD7F-3489-498C-B426-FB763586FCD1}" srcOrd="0" destOrd="0" presId="urn:microsoft.com/office/officeart/2005/8/layout/hierarchy1"/>
    <dgm:cxn modelId="{967F5677-BF8D-410A-8D17-C90C7AF920C1}" type="presOf" srcId="{87FCE651-7048-4446-80D0-D257EB0DD66E}" destId="{1F550EA7-01DA-4CB1-B336-18273DFD7DF0}" srcOrd="0" destOrd="0" presId="urn:microsoft.com/office/officeart/2005/8/layout/hierarchy1"/>
    <dgm:cxn modelId="{6441764B-4535-4518-BD12-15A56F5C0D2D}" type="presOf" srcId="{A2FF1AE4-C4BD-4DBC-8802-C2FD23AF4885}" destId="{94C18B29-A2DC-4C94-917E-12A7AF24F03D}" srcOrd="0" destOrd="0" presId="urn:microsoft.com/office/officeart/2005/8/layout/hierarchy1"/>
    <dgm:cxn modelId="{3F29AC1B-7D15-41EC-B65C-109328468CB7}" type="presOf" srcId="{B8D1C439-15FA-4855-8B55-96B2758DBA68}" destId="{93C3F45A-FAEE-42DE-8603-63CFD3B84A1F}" srcOrd="0" destOrd="0" presId="urn:microsoft.com/office/officeart/2005/8/layout/hierarchy1"/>
    <dgm:cxn modelId="{BFDBDEB7-4EB6-4DB9-9B04-0085B4BE3895}" srcId="{87FCE651-7048-4446-80D0-D257EB0DD66E}" destId="{F369FCF5-F14D-497C-B6AC-908FA864FD3F}" srcOrd="0" destOrd="0" parTransId="{A2FF1AE4-C4BD-4DBC-8802-C2FD23AF4885}" sibTransId="{AD1DD376-106A-4E1D-8372-2AF180320D73}"/>
    <dgm:cxn modelId="{ECB24EFB-3C99-4150-98C4-CEDF50637409}" srcId="{B8D1C439-15FA-4855-8B55-96B2758DBA68}" destId="{87FCE651-7048-4446-80D0-D257EB0DD66E}" srcOrd="0" destOrd="0" parTransId="{A7890EDF-FBD6-4717-A342-C0022CB464A4}" sibTransId="{98760FB8-50C3-4B37-B470-70C4632C9AA4}"/>
    <dgm:cxn modelId="{1404A57F-89AE-48C1-A354-0B7FFE3EA7C7}" srcId="{87FCE651-7048-4446-80D0-D257EB0DD66E}" destId="{F9974E90-EBBA-43C4-AFD1-136395A52AB6}" srcOrd="1" destOrd="0" parTransId="{FFCDD97D-366D-4537-A99E-0FA45A536C39}" sibTransId="{76963169-495B-4655-A531-B86F021275A2}"/>
    <dgm:cxn modelId="{961BC4B7-F002-462D-86B2-0717A38C1C4D}" type="presParOf" srcId="{93C3F45A-FAEE-42DE-8603-63CFD3B84A1F}" destId="{F21E9C32-A654-4540-8A98-01DF7BED4029}" srcOrd="0" destOrd="0" presId="urn:microsoft.com/office/officeart/2005/8/layout/hierarchy1"/>
    <dgm:cxn modelId="{CDC27E56-5A6B-408B-922C-81A837AF987F}" type="presParOf" srcId="{F21E9C32-A654-4540-8A98-01DF7BED4029}" destId="{62E7527F-E0C3-456B-BC43-72B6B2B9F836}" srcOrd="0" destOrd="0" presId="urn:microsoft.com/office/officeart/2005/8/layout/hierarchy1"/>
    <dgm:cxn modelId="{970CB215-40A5-429E-B560-ADEF0420C847}" type="presParOf" srcId="{62E7527F-E0C3-456B-BC43-72B6B2B9F836}" destId="{E8FAE428-CEF7-475B-AF6E-A572D21EFA25}" srcOrd="0" destOrd="0" presId="urn:microsoft.com/office/officeart/2005/8/layout/hierarchy1"/>
    <dgm:cxn modelId="{7AA7DD7F-D88D-444C-8C97-2648657A141E}" type="presParOf" srcId="{62E7527F-E0C3-456B-BC43-72B6B2B9F836}" destId="{1F550EA7-01DA-4CB1-B336-18273DFD7DF0}" srcOrd="1" destOrd="0" presId="urn:microsoft.com/office/officeart/2005/8/layout/hierarchy1"/>
    <dgm:cxn modelId="{86425FD9-993D-46A5-A8F0-F8C5A467D46A}" type="presParOf" srcId="{F21E9C32-A654-4540-8A98-01DF7BED4029}" destId="{F6C1DB0F-1846-4681-8C18-F4800E933CDE}" srcOrd="1" destOrd="0" presId="urn:microsoft.com/office/officeart/2005/8/layout/hierarchy1"/>
    <dgm:cxn modelId="{A2F3C26D-BEB1-4612-B9C6-8F858AF0C7A9}" type="presParOf" srcId="{F6C1DB0F-1846-4681-8C18-F4800E933CDE}" destId="{94C18B29-A2DC-4C94-917E-12A7AF24F03D}" srcOrd="0" destOrd="0" presId="urn:microsoft.com/office/officeart/2005/8/layout/hierarchy1"/>
    <dgm:cxn modelId="{493993E7-4FD7-4337-8F59-6B980857762E}" type="presParOf" srcId="{F6C1DB0F-1846-4681-8C18-F4800E933CDE}" destId="{DE04C40B-4E06-44B9-BB50-C73CF30FA532}" srcOrd="1" destOrd="0" presId="urn:microsoft.com/office/officeart/2005/8/layout/hierarchy1"/>
    <dgm:cxn modelId="{FAC46A12-54A8-4C5B-AAD0-FBA6DBC0E9A1}" type="presParOf" srcId="{DE04C40B-4E06-44B9-BB50-C73CF30FA532}" destId="{633A7012-45DB-4122-8B58-FA5356A5305C}" srcOrd="0" destOrd="0" presId="urn:microsoft.com/office/officeart/2005/8/layout/hierarchy1"/>
    <dgm:cxn modelId="{5F471F44-3C34-4150-82E3-B370BECBEF68}" type="presParOf" srcId="{633A7012-45DB-4122-8B58-FA5356A5305C}" destId="{5B6D3CBF-0C76-4D32-AD92-D363306D631B}" srcOrd="0" destOrd="0" presId="urn:microsoft.com/office/officeart/2005/8/layout/hierarchy1"/>
    <dgm:cxn modelId="{BC7D9AE4-E209-4B60-A174-9A63CC7A1E68}" type="presParOf" srcId="{633A7012-45DB-4122-8B58-FA5356A5305C}" destId="{77C1CFDE-32E1-46D6-8E27-5DFBE6410C71}" srcOrd="1" destOrd="0" presId="urn:microsoft.com/office/officeart/2005/8/layout/hierarchy1"/>
    <dgm:cxn modelId="{EEAF0638-85F8-4397-AEC0-B3DC8C17CF9A}" type="presParOf" srcId="{DE04C40B-4E06-44B9-BB50-C73CF30FA532}" destId="{64B84D6B-7710-4820-B3F8-DAADA859EA7C}" srcOrd="1" destOrd="0" presId="urn:microsoft.com/office/officeart/2005/8/layout/hierarchy1"/>
    <dgm:cxn modelId="{03878328-72B3-44D5-81F7-49D02B82A050}" type="presParOf" srcId="{F6C1DB0F-1846-4681-8C18-F4800E933CDE}" destId="{E22047D6-5229-42B7-A374-997D19F60AC0}" srcOrd="2" destOrd="0" presId="urn:microsoft.com/office/officeart/2005/8/layout/hierarchy1"/>
    <dgm:cxn modelId="{4CEC0501-2BFD-49A8-BAEB-3846FE426863}" type="presParOf" srcId="{F6C1DB0F-1846-4681-8C18-F4800E933CDE}" destId="{10C77532-9C4D-4275-B246-59AD2E48D7FC}" srcOrd="3" destOrd="0" presId="urn:microsoft.com/office/officeart/2005/8/layout/hierarchy1"/>
    <dgm:cxn modelId="{31A7695C-E9DB-4AEE-9D9D-C34911963E3A}" type="presParOf" srcId="{10C77532-9C4D-4275-B246-59AD2E48D7FC}" destId="{04FB07D2-0AC6-4EAD-B1A1-C8F58E926E28}" srcOrd="0" destOrd="0" presId="urn:microsoft.com/office/officeart/2005/8/layout/hierarchy1"/>
    <dgm:cxn modelId="{72CEAA37-2E79-470F-8B46-72081A35B0F4}" type="presParOf" srcId="{04FB07D2-0AC6-4EAD-B1A1-C8F58E926E28}" destId="{AC879F62-AF14-4C19-A204-486BC90AC7A9}" srcOrd="0" destOrd="0" presId="urn:microsoft.com/office/officeart/2005/8/layout/hierarchy1"/>
    <dgm:cxn modelId="{DF194514-1C59-4568-8FA7-345EB5483930}" type="presParOf" srcId="{04FB07D2-0AC6-4EAD-B1A1-C8F58E926E28}" destId="{8A1BDD7F-3489-498C-B426-FB763586FCD1}" srcOrd="1" destOrd="0" presId="urn:microsoft.com/office/officeart/2005/8/layout/hierarchy1"/>
    <dgm:cxn modelId="{1456DD76-2A1A-4058-944E-AE2B45722966}" type="presParOf" srcId="{10C77532-9C4D-4275-B246-59AD2E48D7FC}" destId="{80E5FF74-A65E-431C-BB7A-29F75E4313F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30B61C-A896-412D-BB62-A774918C0FD7}">
      <dsp:nvSpPr>
        <dsp:cNvPr id="0" name=""/>
        <dsp:cNvSpPr/>
      </dsp:nvSpPr>
      <dsp:spPr>
        <a:xfrm rot="5400000">
          <a:off x="2309875" y="781338"/>
          <a:ext cx="679987" cy="77414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341B12-9546-45F8-897C-16BD3A1238B3}">
      <dsp:nvSpPr>
        <dsp:cNvPr id="0" name=""/>
        <dsp:cNvSpPr/>
      </dsp:nvSpPr>
      <dsp:spPr>
        <a:xfrm>
          <a:off x="2129719" y="27559"/>
          <a:ext cx="1144698" cy="801251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200" kern="1200" dirty="0"/>
            <a:t>HRP</a:t>
          </a:r>
        </a:p>
      </dsp:txBody>
      <dsp:txXfrm>
        <a:off x="2168840" y="66680"/>
        <a:ext cx="1066456" cy="723009"/>
      </dsp:txXfrm>
    </dsp:sp>
    <dsp:sp modelId="{5071EE02-E923-4BC9-A911-E1280F7AC884}">
      <dsp:nvSpPr>
        <dsp:cNvPr id="0" name=""/>
        <dsp:cNvSpPr/>
      </dsp:nvSpPr>
      <dsp:spPr>
        <a:xfrm>
          <a:off x="3274418" y="103976"/>
          <a:ext cx="832544" cy="6476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4A52FA-381D-4F24-9B44-D7797A58E294}">
      <dsp:nvSpPr>
        <dsp:cNvPr id="0" name=""/>
        <dsp:cNvSpPr/>
      </dsp:nvSpPr>
      <dsp:spPr>
        <a:xfrm rot="5400000">
          <a:off x="3258951" y="1681408"/>
          <a:ext cx="679987" cy="77414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6D8F67-FCDE-4EC7-9A53-D17F19D95FCC}">
      <dsp:nvSpPr>
        <dsp:cNvPr id="0" name=""/>
        <dsp:cNvSpPr/>
      </dsp:nvSpPr>
      <dsp:spPr>
        <a:xfrm>
          <a:off x="3078796" y="927629"/>
          <a:ext cx="1144698" cy="801251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200" kern="1200" dirty="0"/>
            <a:t>Job Analysis</a:t>
          </a:r>
        </a:p>
      </dsp:txBody>
      <dsp:txXfrm>
        <a:off x="3117917" y="966750"/>
        <a:ext cx="1066456" cy="723009"/>
      </dsp:txXfrm>
    </dsp:sp>
    <dsp:sp modelId="{59C0B8F6-7A9C-45C3-B386-F0A17CB53AC1}">
      <dsp:nvSpPr>
        <dsp:cNvPr id="0" name=""/>
        <dsp:cNvSpPr/>
      </dsp:nvSpPr>
      <dsp:spPr>
        <a:xfrm>
          <a:off x="4223494" y="1004046"/>
          <a:ext cx="832544" cy="6476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CA7DE4-E92B-4A05-939C-7E8C8585291E}">
      <dsp:nvSpPr>
        <dsp:cNvPr id="0" name=""/>
        <dsp:cNvSpPr/>
      </dsp:nvSpPr>
      <dsp:spPr>
        <a:xfrm rot="5400000">
          <a:off x="4208028" y="2581478"/>
          <a:ext cx="679987" cy="77414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92D69E-E9E7-40EA-B070-39E41DA31E68}">
      <dsp:nvSpPr>
        <dsp:cNvPr id="0" name=""/>
        <dsp:cNvSpPr/>
      </dsp:nvSpPr>
      <dsp:spPr>
        <a:xfrm>
          <a:off x="4027872" y="1827699"/>
          <a:ext cx="1144698" cy="801251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200" kern="1200" dirty="0"/>
            <a:t>Recruitment</a:t>
          </a:r>
        </a:p>
      </dsp:txBody>
      <dsp:txXfrm>
        <a:off x="4066993" y="1866820"/>
        <a:ext cx="1066456" cy="723009"/>
      </dsp:txXfrm>
    </dsp:sp>
    <dsp:sp modelId="{51355CEB-3218-4855-868C-AF7A157D9154}">
      <dsp:nvSpPr>
        <dsp:cNvPr id="0" name=""/>
        <dsp:cNvSpPr/>
      </dsp:nvSpPr>
      <dsp:spPr>
        <a:xfrm>
          <a:off x="5172571" y="1904116"/>
          <a:ext cx="832544" cy="6476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86C69C-D438-4AB6-A29D-24B0C1AF6180}">
      <dsp:nvSpPr>
        <dsp:cNvPr id="0" name=""/>
        <dsp:cNvSpPr/>
      </dsp:nvSpPr>
      <dsp:spPr>
        <a:xfrm rot="5400000">
          <a:off x="5157104" y="3481548"/>
          <a:ext cx="679987" cy="77414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B48340-A570-4292-8DB4-5D21867A199D}">
      <dsp:nvSpPr>
        <dsp:cNvPr id="0" name=""/>
        <dsp:cNvSpPr/>
      </dsp:nvSpPr>
      <dsp:spPr>
        <a:xfrm>
          <a:off x="4976949" y="2727769"/>
          <a:ext cx="1144698" cy="801251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200" kern="1200" dirty="0"/>
            <a:t> Selection</a:t>
          </a:r>
        </a:p>
      </dsp:txBody>
      <dsp:txXfrm>
        <a:off x="5016070" y="2766890"/>
        <a:ext cx="1066456" cy="723009"/>
      </dsp:txXfrm>
    </dsp:sp>
    <dsp:sp modelId="{D5B76EEA-5242-4C13-9EC4-CE1BE44671FA}">
      <dsp:nvSpPr>
        <dsp:cNvPr id="0" name=""/>
        <dsp:cNvSpPr/>
      </dsp:nvSpPr>
      <dsp:spPr>
        <a:xfrm>
          <a:off x="6121647" y="2804186"/>
          <a:ext cx="832544" cy="6476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B32432-9CF9-4B1F-8C30-D64AF4641909}">
      <dsp:nvSpPr>
        <dsp:cNvPr id="0" name=""/>
        <dsp:cNvSpPr/>
      </dsp:nvSpPr>
      <dsp:spPr>
        <a:xfrm>
          <a:off x="5926025" y="3627839"/>
          <a:ext cx="1144698" cy="801251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200" kern="1200" dirty="0"/>
            <a:t>Placement</a:t>
          </a:r>
        </a:p>
      </dsp:txBody>
      <dsp:txXfrm>
        <a:off x="5965146" y="3666960"/>
        <a:ext cx="1066456" cy="7230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BAD9C3-6562-4CA8-969E-7119319BD391}">
      <dsp:nvSpPr>
        <dsp:cNvPr id="0" name=""/>
        <dsp:cNvSpPr/>
      </dsp:nvSpPr>
      <dsp:spPr>
        <a:xfrm>
          <a:off x="3220661" y="1366869"/>
          <a:ext cx="2118422" cy="1875040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Job Specification Info</a:t>
          </a:r>
          <a:endParaRPr lang="en-US" sz="1800" kern="1200" dirty="0"/>
        </a:p>
      </dsp:txBody>
      <dsp:txXfrm>
        <a:off x="3530897" y="1641462"/>
        <a:ext cx="1497950" cy="1325854"/>
      </dsp:txXfrm>
    </dsp:sp>
    <dsp:sp modelId="{73ABB924-BD7D-440A-A76B-BE6D05DFCB79}">
      <dsp:nvSpPr>
        <dsp:cNvPr id="0" name=""/>
        <dsp:cNvSpPr/>
      </dsp:nvSpPr>
      <dsp:spPr>
        <a:xfrm>
          <a:off x="3513588" y="-17936"/>
          <a:ext cx="1387399" cy="1341573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Mental Specification</a:t>
          </a:r>
          <a:endParaRPr lang="en-US" sz="1400" kern="1200" dirty="0"/>
        </a:p>
      </dsp:txBody>
      <dsp:txXfrm>
        <a:off x="3716768" y="178533"/>
        <a:ext cx="981039" cy="948635"/>
      </dsp:txXfrm>
    </dsp:sp>
    <dsp:sp modelId="{6DDC6AB4-7172-4258-BB16-8343C9D133C8}">
      <dsp:nvSpPr>
        <dsp:cNvPr id="0" name=""/>
        <dsp:cNvSpPr/>
      </dsp:nvSpPr>
      <dsp:spPr>
        <a:xfrm>
          <a:off x="5320123" y="1570867"/>
          <a:ext cx="1479444" cy="1261536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Emotional and Social Specification</a:t>
          </a:r>
          <a:endParaRPr lang="en-US" sz="1200" kern="1200" dirty="0"/>
        </a:p>
      </dsp:txBody>
      <dsp:txXfrm>
        <a:off x="5536783" y="1755615"/>
        <a:ext cx="1046124" cy="892040"/>
      </dsp:txXfrm>
    </dsp:sp>
    <dsp:sp modelId="{B9F44494-F62C-473C-881A-71CC3CFCC2A4}">
      <dsp:nvSpPr>
        <dsp:cNvPr id="0" name=""/>
        <dsp:cNvSpPr/>
      </dsp:nvSpPr>
      <dsp:spPr>
        <a:xfrm>
          <a:off x="3478613" y="3321921"/>
          <a:ext cx="1602518" cy="1268015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Behavioral Specification</a:t>
          </a:r>
          <a:endParaRPr lang="en-US" sz="1300" kern="1200" dirty="0"/>
        </a:p>
      </dsp:txBody>
      <dsp:txXfrm>
        <a:off x="3713296" y="3507617"/>
        <a:ext cx="1133152" cy="896623"/>
      </dsp:txXfrm>
    </dsp:sp>
    <dsp:sp modelId="{7CE36EA0-025E-4AFD-B270-10EFD3232DD6}">
      <dsp:nvSpPr>
        <dsp:cNvPr id="0" name=""/>
        <dsp:cNvSpPr/>
      </dsp:nvSpPr>
      <dsp:spPr>
        <a:xfrm>
          <a:off x="1730281" y="1545189"/>
          <a:ext cx="1487864" cy="1389973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Physical Specification</a:t>
          </a:r>
          <a:endParaRPr lang="en-US" sz="1200" kern="1200" dirty="0"/>
        </a:p>
      </dsp:txBody>
      <dsp:txXfrm>
        <a:off x="1948174" y="1748746"/>
        <a:ext cx="1052078" cy="9828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2047D6-5229-42B7-A374-997D19F60AC0}">
      <dsp:nvSpPr>
        <dsp:cNvPr id="0" name=""/>
        <dsp:cNvSpPr/>
      </dsp:nvSpPr>
      <dsp:spPr>
        <a:xfrm>
          <a:off x="3308776" y="1095317"/>
          <a:ext cx="1053276" cy="5012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1596"/>
              </a:lnTo>
              <a:lnTo>
                <a:pt x="1053276" y="341596"/>
              </a:lnTo>
              <a:lnTo>
                <a:pt x="1053276" y="50126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C18B29-A2DC-4C94-917E-12A7AF24F03D}">
      <dsp:nvSpPr>
        <dsp:cNvPr id="0" name=""/>
        <dsp:cNvSpPr/>
      </dsp:nvSpPr>
      <dsp:spPr>
        <a:xfrm>
          <a:off x="2255500" y="1095317"/>
          <a:ext cx="1053276" cy="501263"/>
        </a:xfrm>
        <a:custGeom>
          <a:avLst/>
          <a:gdLst/>
          <a:ahLst/>
          <a:cxnLst/>
          <a:rect l="0" t="0" r="0" b="0"/>
          <a:pathLst>
            <a:path>
              <a:moveTo>
                <a:pt x="1053276" y="0"/>
              </a:moveTo>
              <a:lnTo>
                <a:pt x="1053276" y="341596"/>
              </a:lnTo>
              <a:lnTo>
                <a:pt x="0" y="341596"/>
              </a:lnTo>
              <a:lnTo>
                <a:pt x="0" y="50126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FAE428-CEF7-475B-AF6E-A572D21EFA25}">
      <dsp:nvSpPr>
        <dsp:cNvPr id="0" name=""/>
        <dsp:cNvSpPr/>
      </dsp:nvSpPr>
      <dsp:spPr>
        <a:xfrm>
          <a:off x="2447005" y="867"/>
          <a:ext cx="1723542" cy="10944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550EA7-01DA-4CB1-B336-18273DFD7DF0}">
      <dsp:nvSpPr>
        <dsp:cNvPr id="0" name=""/>
        <dsp:cNvSpPr/>
      </dsp:nvSpPr>
      <dsp:spPr>
        <a:xfrm>
          <a:off x="2638509" y="182797"/>
          <a:ext cx="1723542" cy="1094449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 smtClean="0"/>
            <a:t>SOURCE OF RECRUITMENT</a:t>
          </a:r>
          <a:endParaRPr lang="en-US" sz="1800" b="0" kern="1200" dirty="0"/>
        </a:p>
      </dsp:txBody>
      <dsp:txXfrm>
        <a:off x="2670564" y="214852"/>
        <a:ext cx="1659432" cy="1030339"/>
      </dsp:txXfrm>
    </dsp:sp>
    <dsp:sp modelId="{5B6D3CBF-0C76-4D32-AD92-D363306D631B}">
      <dsp:nvSpPr>
        <dsp:cNvPr id="0" name=""/>
        <dsp:cNvSpPr/>
      </dsp:nvSpPr>
      <dsp:spPr>
        <a:xfrm>
          <a:off x="1393729" y="1596581"/>
          <a:ext cx="1723542" cy="10944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C1CFDE-32E1-46D6-8E27-5DFBE6410C71}">
      <dsp:nvSpPr>
        <dsp:cNvPr id="0" name=""/>
        <dsp:cNvSpPr/>
      </dsp:nvSpPr>
      <dsp:spPr>
        <a:xfrm>
          <a:off x="1585233" y="1778510"/>
          <a:ext cx="1723542" cy="1094449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DIRECT</a:t>
          </a:r>
          <a:endParaRPr lang="en-US" sz="3900" kern="1200" dirty="0"/>
        </a:p>
      </dsp:txBody>
      <dsp:txXfrm>
        <a:off x="1617288" y="1810565"/>
        <a:ext cx="1659432" cy="1030339"/>
      </dsp:txXfrm>
    </dsp:sp>
    <dsp:sp modelId="{AC879F62-AF14-4C19-A204-486BC90AC7A9}">
      <dsp:nvSpPr>
        <dsp:cNvPr id="0" name=""/>
        <dsp:cNvSpPr/>
      </dsp:nvSpPr>
      <dsp:spPr>
        <a:xfrm>
          <a:off x="3500281" y="1596581"/>
          <a:ext cx="1723542" cy="10944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1BDD7F-3489-498C-B426-FB763586FCD1}">
      <dsp:nvSpPr>
        <dsp:cNvPr id="0" name=""/>
        <dsp:cNvSpPr/>
      </dsp:nvSpPr>
      <dsp:spPr>
        <a:xfrm>
          <a:off x="3691786" y="1778510"/>
          <a:ext cx="1723542" cy="10944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INDIRECT</a:t>
          </a:r>
          <a:endParaRPr lang="en-US" sz="2400" kern="1200" dirty="0"/>
        </a:p>
      </dsp:txBody>
      <dsp:txXfrm>
        <a:off x="3723841" y="1810565"/>
        <a:ext cx="1659432" cy="103033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2047D6-5229-42B7-A374-997D19F60AC0}">
      <dsp:nvSpPr>
        <dsp:cNvPr id="0" name=""/>
        <dsp:cNvSpPr/>
      </dsp:nvSpPr>
      <dsp:spPr>
        <a:xfrm>
          <a:off x="3401598" y="1155322"/>
          <a:ext cx="1109923" cy="5282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9968"/>
              </a:lnTo>
              <a:lnTo>
                <a:pt x="1109923" y="359968"/>
              </a:lnTo>
              <a:lnTo>
                <a:pt x="1109923" y="52822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C18B29-A2DC-4C94-917E-12A7AF24F03D}">
      <dsp:nvSpPr>
        <dsp:cNvPr id="0" name=""/>
        <dsp:cNvSpPr/>
      </dsp:nvSpPr>
      <dsp:spPr>
        <a:xfrm>
          <a:off x="2291675" y="1155322"/>
          <a:ext cx="1109923" cy="528222"/>
        </a:xfrm>
        <a:custGeom>
          <a:avLst/>
          <a:gdLst/>
          <a:ahLst/>
          <a:cxnLst/>
          <a:rect l="0" t="0" r="0" b="0"/>
          <a:pathLst>
            <a:path>
              <a:moveTo>
                <a:pt x="1109923" y="0"/>
              </a:moveTo>
              <a:lnTo>
                <a:pt x="1109923" y="359968"/>
              </a:lnTo>
              <a:lnTo>
                <a:pt x="0" y="359968"/>
              </a:lnTo>
              <a:lnTo>
                <a:pt x="0" y="52822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FAE428-CEF7-475B-AF6E-A572D21EFA25}">
      <dsp:nvSpPr>
        <dsp:cNvPr id="0" name=""/>
        <dsp:cNvSpPr/>
      </dsp:nvSpPr>
      <dsp:spPr>
        <a:xfrm>
          <a:off x="2493479" y="2011"/>
          <a:ext cx="1816238" cy="11533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550EA7-01DA-4CB1-B336-18273DFD7DF0}">
      <dsp:nvSpPr>
        <dsp:cNvPr id="0" name=""/>
        <dsp:cNvSpPr/>
      </dsp:nvSpPr>
      <dsp:spPr>
        <a:xfrm>
          <a:off x="2695283" y="193725"/>
          <a:ext cx="1816238" cy="1153311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 smtClean="0"/>
            <a:t>SOURCE OF RECRUITMENT</a:t>
          </a:r>
          <a:endParaRPr lang="en-US" sz="1800" b="0" kern="1200" dirty="0"/>
        </a:p>
      </dsp:txBody>
      <dsp:txXfrm>
        <a:off x="2729062" y="227504"/>
        <a:ext cx="1748680" cy="1085753"/>
      </dsp:txXfrm>
    </dsp:sp>
    <dsp:sp modelId="{5B6D3CBF-0C76-4D32-AD92-D363306D631B}">
      <dsp:nvSpPr>
        <dsp:cNvPr id="0" name=""/>
        <dsp:cNvSpPr/>
      </dsp:nvSpPr>
      <dsp:spPr>
        <a:xfrm>
          <a:off x="1383556" y="1683545"/>
          <a:ext cx="1816238" cy="11533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C1CFDE-32E1-46D6-8E27-5DFBE6410C71}">
      <dsp:nvSpPr>
        <dsp:cNvPr id="0" name=""/>
        <dsp:cNvSpPr/>
      </dsp:nvSpPr>
      <dsp:spPr>
        <a:xfrm>
          <a:off x="1585360" y="1875259"/>
          <a:ext cx="1816238" cy="1153311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Internal</a:t>
          </a:r>
          <a:endParaRPr lang="en-US" sz="3100" kern="1200" dirty="0"/>
        </a:p>
      </dsp:txBody>
      <dsp:txXfrm>
        <a:off x="1619139" y="1909038"/>
        <a:ext cx="1748680" cy="1085753"/>
      </dsp:txXfrm>
    </dsp:sp>
    <dsp:sp modelId="{AC879F62-AF14-4C19-A204-486BC90AC7A9}">
      <dsp:nvSpPr>
        <dsp:cNvPr id="0" name=""/>
        <dsp:cNvSpPr/>
      </dsp:nvSpPr>
      <dsp:spPr>
        <a:xfrm>
          <a:off x="3603403" y="1683545"/>
          <a:ext cx="1816238" cy="11533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1BDD7F-3489-498C-B426-FB763586FCD1}">
      <dsp:nvSpPr>
        <dsp:cNvPr id="0" name=""/>
        <dsp:cNvSpPr/>
      </dsp:nvSpPr>
      <dsp:spPr>
        <a:xfrm>
          <a:off x="3805207" y="1875259"/>
          <a:ext cx="1816238" cy="11533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External</a:t>
          </a:r>
          <a:endParaRPr lang="en-US" sz="3100" kern="1200" dirty="0"/>
        </a:p>
      </dsp:txBody>
      <dsp:txXfrm>
        <a:off x="3838986" y="1909038"/>
        <a:ext cx="1748680" cy="10857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EAB5BC-1431-4332-9F5C-2977881E6B42}" type="datetimeFigureOut">
              <a:rPr lang="en-IN" smtClean="0"/>
              <a:t>04-08-2021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6E1BCE-21C8-4E2E-BECB-95E08B464B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1210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8A25B-51B1-4BC5-8060-2F10B394D4BC}" type="datetimeFigureOut">
              <a:rPr lang="en-IN" smtClean="0"/>
              <a:t>04-08-2021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4CDDA-A96A-4942-A8D6-D769429952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71254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8A25B-51B1-4BC5-8060-2F10B394D4BC}" type="datetimeFigureOut">
              <a:rPr lang="en-IN" smtClean="0"/>
              <a:t>04-08-2021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4CDDA-A96A-4942-A8D6-D769429952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1350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8A25B-51B1-4BC5-8060-2F10B394D4BC}" type="datetimeFigureOut">
              <a:rPr lang="en-IN" smtClean="0"/>
              <a:t>04-08-2021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4CDDA-A96A-4942-A8D6-D769429952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24343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8A25B-51B1-4BC5-8060-2F10B394D4BC}" type="datetimeFigureOut">
              <a:rPr lang="en-IN" smtClean="0"/>
              <a:t>04-08-2021</a:t>
            </a:fld>
            <a:endParaRPr lang="en-IN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4CDDA-A96A-4942-A8D6-D769429952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635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8A25B-51B1-4BC5-8060-2F10B394D4BC}" type="datetimeFigureOut">
              <a:rPr lang="en-IN" smtClean="0"/>
              <a:t>04-08-2021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4CDDA-A96A-4942-A8D6-D7694299524A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964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8A25B-51B1-4BC5-8060-2F10B394D4BC}" type="datetimeFigureOut">
              <a:rPr lang="en-IN" smtClean="0"/>
              <a:t>04-08-2021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4CDDA-A96A-4942-A8D6-D769429952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9480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8A25B-51B1-4BC5-8060-2F10B394D4BC}" type="datetimeFigureOut">
              <a:rPr lang="en-IN" smtClean="0"/>
              <a:t>04-08-2021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4CDDA-A96A-4942-A8D6-D769429952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2813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8A25B-51B1-4BC5-8060-2F10B394D4BC}" type="datetimeFigureOut">
              <a:rPr lang="en-IN" smtClean="0"/>
              <a:t>04-08-2021</a:t>
            </a:fld>
            <a:endParaRPr lang="en-IN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IN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4CDDA-A96A-4942-A8D6-D769429952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3389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52D8A25B-51B1-4BC5-8060-2F10B394D4BC}" type="datetimeFigureOut">
              <a:rPr lang="en-IN" smtClean="0"/>
              <a:t>04-08-2021</a:t>
            </a:fld>
            <a:endParaRPr lang="en-IN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IN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4CDDA-A96A-4942-A8D6-D769429952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34454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8A25B-51B1-4BC5-8060-2F10B394D4BC}" type="datetimeFigureOut">
              <a:rPr lang="en-IN" smtClean="0"/>
              <a:t>04-08-2021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4CDDA-A96A-4942-A8D6-D769429952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2639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8A25B-51B1-4BC5-8060-2F10B394D4BC}" type="datetimeFigureOut">
              <a:rPr lang="en-IN" smtClean="0"/>
              <a:t>04-08-2021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4CDDA-A96A-4942-A8D6-D769429952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16786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52D8A25B-51B1-4BC5-8060-2F10B394D4BC}" type="datetimeFigureOut">
              <a:rPr lang="en-IN" smtClean="0"/>
              <a:t>04-08-2021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D014CDDA-A96A-4942-A8D6-D769429952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6580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P1fgOyqKQrI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agicholidays.info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DD455-35A8-4808-8B5B-D20355445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65D693B-CD58-469B-8626-3187031D5F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17" y="647700"/>
            <a:ext cx="9379867" cy="5562599"/>
          </a:xfrm>
        </p:spPr>
      </p:pic>
      <p:sp>
        <p:nvSpPr>
          <p:cNvPr id="4" name="Rectangle 3"/>
          <p:cNvSpPr/>
          <p:nvPr/>
        </p:nvSpPr>
        <p:spPr>
          <a:xfrm>
            <a:off x="8589690" y="6342625"/>
            <a:ext cx="3492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By</a:t>
            </a:r>
          </a:p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Prof.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Muskan</a:t>
            </a:r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Jeswani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00024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A4CC4-BEF8-4D5E-928D-87ABECD40B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5900" y="859536"/>
            <a:ext cx="8991600" cy="3140964"/>
          </a:xfrm>
        </p:spPr>
        <p:txBody>
          <a:bodyPr>
            <a:noAutofit/>
          </a:bodyPr>
          <a:lstStyle/>
          <a:p>
            <a:pPr rtl="0">
              <a:lnSpc>
                <a:spcPct val="150000"/>
              </a:lnSpc>
            </a:pPr>
            <a:r>
              <a:rPr lang="en-IN" sz="3600" dirty="0"/>
              <a:t>Recruitment and Selection</a:t>
            </a:r>
            <a:br>
              <a:rPr lang="en-IN" sz="3600" dirty="0"/>
            </a:br>
            <a:r>
              <a:rPr lang="en-IN" sz="3600" dirty="0"/>
              <a:t/>
            </a:r>
            <a:br>
              <a:rPr lang="en-IN" sz="3600" dirty="0"/>
            </a:br>
            <a:r>
              <a:rPr lang="en-IN" sz="3600" dirty="0"/>
              <a:t>Specialization  - Human Resource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EEDDAF-B1CC-4410-97F9-57FBDA8F14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13000" y="4352544"/>
            <a:ext cx="7378700" cy="1645920"/>
          </a:xfrm>
        </p:spPr>
        <p:txBody>
          <a:bodyPr>
            <a:normAutofit fontScale="92500" lnSpcReduction="20000"/>
          </a:bodyPr>
          <a:lstStyle/>
          <a:p>
            <a:r>
              <a:rPr lang="en-IN" sz="3600" dirty="0"/>
              <a:t>SYBMS – Semester III</a:t>
            </a:r>
          </a:p>
          <a:p>
            <a:endParaRPr lang="en-IN" sz="3600" dirty="0"/>
          </a:p>
          <a:p>
            <a:r>
              <a:rPr lang="en-IN" sz="3600" dirty="0"/>
              <a:t>Prof. </a:t>
            </a:r>
            <a:r>
              <a:rPr lang="en-IN" sz="3600" dirty="0" err="1"/>
              <a:t>Muskan</a:t>
            </a:r>
            <a:r>
              <a:rPr lang="en-IN" sz="3600" dirty="0"/>
              <a:t> </a:t>
            </a:r>
            <a:r>
              <a:rPr lang="en-IN" sz="3600" dirty="0" err="1"/>
              <a:t>Jeswani</a:t>
            </a:r>
            <a:r>
              <a:rPr lang="en-IN" sz="3600" dirty="0"/>
              <a:t>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6267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F0243-3A27-40E8-840C-70AFA1E37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381" y="211158"/>
            <a:ext cx="7729728" cy="1188720"/>
          </a:xfrm>
        </p:spPr>
        <p:txBody>
          <a:bodyPr/>
          <a:lstStyle/>
          <a:p>
            <a:r>
              <a:rPr lang="en-IN" dirty="0"/>
              <a:t>Chapter 1 Recruitment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0864CE-61F1-4764-8906-7004AA3DD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200" y="1598421"/>
            <a:ext cx="10769600" cy="5039445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en-US" sz="2800" b="0" i="0" dirty="0">
                <a:solidFill>
                  <a:srgbClr val="000000"/>
                </a:solidFill>
                <a:effectLst/>
                <a:latin typeface="open sans"/>
              </a:rPr>
              <a:t>Concepts of Recruitment- -Meaning, Objectives, Scope &amp; Definition, Importance and relevance of Recruitment.</a:t>
            </a:r>
            <a:br>
              <a:rPr lang="en-US" sz="2800" b="0" i="0" dirty="0">
                <a:solidFill>
                  <a:srgbClr val="000000"/>
                </a:solidFill>
                <a:effectLst/>
                <a:latin typeface="open sans"/>
              </a:rPr>
            </a:br>
            <a:r>
              <a:rPr lang="en-US" sz="2800" b="0" i="0" dirty="0">
                <a:solidFill>
                  <a:srgbClr val="000000"/>
                </a:solidFill>
                <a:effectLst/>
                <a:latin typeface="open sans"/>
              </a:rPr>
              <a:t>Job Analysis- -Concept, Specifications, Description, Process And Methods, Uses of Job Analysis</a:t>
            </a:r>
            <a:br>
              <a:rPr lang="en-US" sz="2800" b="0" i="0" dirty="0">
                <a:solidFill>
                  <a:srgbClr val="000000"/>
                </a:solidFill>
                <a:effectLst/>
                <a:latin typeface="open sans"/>
              </a:rPr>
            </a:br>
            <a:r>
              <a:rPr lang="en-US" sz="2800" b="0" i="0" dirty="0">
                <a:solidFill>
                  <a:srgbClr val="000000"/>
                </a:solidFill>
                <a:effectLst/>
                <a:latin typeface="open sans"/>
              </a:rPr>
              <a:t>Job Design – Introduction, Definition, Modern Techniques, Factors affecting Job Design, Contemporary Issues in Job Designing.</a:t>
            </a:r>
            <a:br>
              <a:rPr lang="en-US" sz="2800" b="0" i="0" dirty="0">
                <a:solidFill>
                  <a:srgbClr val="000000"/>
                </a:solidFill>
                <a:effectLst/>
                <a:latin typeface="open sans"/>
              </a:rPr>
            </a:br>
            <a:r>
              <a:rPr lang="en-US" sz="2800" b="0" i="0" dirty="0">
                <a:solidFill>
                  <a:srgbClr val="000000"/>
                </a:solidFill>
                <a:effectLst/>
                <a:latin typeface="open sans"/>
              </a:rPr>
              <a:t>Source or Type of Recruitment – a) Direct/Indirect, b) Internal/ External.</a:t>
            </a:r>
            <a:br>
              <a:rPr lang="en-US" sz="2800" b="0" i="0" dirty="0">
                <a:solidFill>
                  <a:srgbClr val="000000"/>
                </a:solidFill>
                <a:effectLst/>
                <a:latin typeface="open sans"/>
              </a:rPr>
            </a:br>
            <a:r>
              <a:rPr lang="en-US" sz="2800" b="0" i="0" dirty="0">
                <a:solidFill>
                  <a:srgbClr val="000000"/>
                </a:solidFill>
                <a:effectLst/>
                <a:latin typeface="open sans"/>
              </a:rPr>
              <a:t>Internal – Notification, Promotion – Types, Transfer – Types, Reference</a:t>
            </a:r>
            <a:br>
              <a:rPr lang="en-US" sz="2800" b="0" i="0" dirty="0">
                <a:solidFill>
                  <a:srgbClr val="000000"/>
                </a:solidFill>
                <a:effectLst/>
                <a:latin typeface="open sans"/>
              </a:rPr>
            </a:br>
            <a:r>
              <a:rPr lang="en-US" sz="2800" b="0" i="0" dirty="0">
                <a:solidFill>
                  <a:srgbClr val="000000"/>
                </a:solidFill>
                <a:effectLst/>
                <a:latin typeface="open sans"/>
              </a:rPr>
              <a:t>External – Campus Recruitment, Advertisement, Job Boards – Website/Portals, Internship, Placement Consultancies- Traditional (In-House, </a:t>
            </a:r>
            <a:r>
              <a:rPr lang="en-US" sz="2900" dirty="0">
                <a:solidFill>
                  <a:srgbClr val="000000"/>
                </a:solidFill>
                <a:latin typeface="open sans"/>
              </a:rPr>
              <a:t>Internal Recruitment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open sans"/>
              </a:rPr>
              <a:t>, On Campus, Employment And Traditional Agency). Modern (Recruitment Books, Niche Recruitments, Internet Recruitment, Service Recruitment, Website and Job, Search Engine, Social Recruiting and Candidate Paid Recruiters).</a:t>
            </a:r>
            <a:br>
              <a:rPr lang="en-US" sz="2800" b="0" i="0" dirty="0">
                <a:solidFill>
                  <a:srgbClr val="000000"/>
                </a:solidFill>
                <a:effectLst/>
                <a:latin typeface="open sans"/>
              </a:rPr>
            </a:br>
            <a:r>
              <a:rPr lang="en-US" sz="2800" b="0" i="0" dirty="0">
                <a:solidFill>
                  <a:srgbClr val="000000"/>
                </a:solidFill>
                <a:effectLst/>
                <a:latin typeface="open sans"/>
              </a:rPr>
              <a:t>Technique of Recruitment – Traditional Vs Modern – Recruitment</a:t>
            </a:r>
            <a:br>
              <a:rPr lang="en-US" sz="2800" b="0" i="0" dirty="0">
                <a:solidFill>
                  <a:srgbClr val="000000"/>
                </a:solidFill>
                <a:effectLst/>
                <a:latin typeface="open sans"/>
              </a:rPr>
            </a:br>
            <a:r>
              <a:rPr lang="en-US" sz="2800" b="0" i="0" dirty="0">
                <a:solidFill>
                  <a:srgbClr val="000000"/>
                </a:solidFill>
                <a:effectLst/>
                <a:latin typeface="open sans"/>
              </a:rPr>
              <a:t>Evaluation of Recruitment- Outsourcing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open sans"/>
              </a:rPr>
              <a:t>Programme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open sans"/>
              </a:rPr>
              <a:t/>
            </a:r>
            <a:br>
              <a:rPr lang="en-US" sz="2800" b="0" i="0" dirty="0">
                <a:solidFill>
                  <a:srgbClr val="000000"/>
                </a:solidFill>
                <a:effectLst/>
                <a:latin typeface="open sans"/>
              </a:rPr>
            </a:b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8589690" y="6342625"/>
            <a:ext cx="3492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By</a:t>
            </a:r>
          </a:p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Prof.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Muskan</a:t>
            </a:r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Jeswani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24885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A843B-2A2D-405F-9E76-95DEBD24A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Meaning and Definition of Recruitment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7E41B-96A2-4CC7-9492-57675A2A4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3600" y="2638044"/>
            <a:ext cx="10515600" cy="3101983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en-IN" sz="2000" b="1" dirty="0"/>
              <a:t>Recruitment refers to the process of attraction, screening and selecting a qualified person for job.</a:t>
            </a:r>
          </a:p>
          <a:p>
            <a:pPr marL="0" indent="0" algn="ctr">
              <a:lnSpc>
                <a:spcPct val="150000"/>
              </a:lnSpc>
              <a:buNone/>
            </a:pPr>
            <a:endParaRPr lang="en-IN" sz="20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According to Edwin B. </a:t>
            </a:r>
            <a:r>
              <a:rPr lang="en-US" dirty="0" err="1"/>
              <a:t>Flippo</a:t>
            </a:r>
            <a:r>
              <a:rPr lang="en-US" dirty="0"/>
              <a:t>, “Recruitment is the process of searching for prospective employees and stimulating them to apply for jobs in the </a:t>
            </a:r>
            <a:r>
              <a:rPr lang="en-US" dirty="0" err="1"/>
              <a:t>organisation</a:t>
            </a:r>
            <a:r>
              <a:rPr lang="en-US" dirty="0"/>
              <a:t>.”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8589690" y="6342625"/>
            <a:ext cx="3492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By</a:t>
            </a:r>
          </a:p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Prof.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Muskan</a:t>
            </a:r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Jeswani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47487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45D36-DF5F-44D9-AD76-61AF272A9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97046"/>
            <a:ext cx="7729728" cy="739932"/>
          </a:xfrm>
        </p:spPr>
        <p:txBody>
          <a:bodyPr>
            <a:normAutofit fontScale="90000"/>
          </a:bodyPr>
          <a:lstStyle/>
          <a:p>
            <a:r>
              <a:rPr lang="en-IN" dirty="0"/>
              <a:t>meaning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768EB1-7770-497A-B717-B3327F653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555" y="1159199"/>
            <a:ext cx="11503377" cy="3101983"/>
          </a:xfrm>
        </p:spPr>
        <p:txBody>
          <a:bodyPr/>
          <a:lstStyle/>
          <a:p>
            <a:r>
              <a:rPr lang="en-US" dirty="0"/>
              <a:t>Thus, recruitment process is concerned with the identification of possible sources of human resource supply and tapping those sources. In the total process of acquiring and placing human resources in the </a:t>
            </a:r>
            <a:r>
              <a:rPr lang="en-US" dirty="0" err="1"/>
              <a:t>organisation</a:t>
            </a:r>
            <a:r>
              <a:rPr lang="en-US" dirty="0"/>
              <a:t>, recruitment falls in between different sub-processes.</a:t>
            </a:r>
            <a:endParaRPr lang="en-IN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A9B6CF7-FDA8-42FC-BFE4-3617B7184F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920565"/>
              </p:ext>
            </p:extLst>
          </p:nvPr>
        </p:nvGraphicFramePr>
        <p:xfrm>
          <a:off x="1422400" y="2201334"/>
          <a:ext cx="9200444" cy="4456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/>
          <p:cNvSpPr/>
          <p:nvPr/>
        </p:nvSpPr>
        <p:spPr>
          <a:xfrm>
            <a:off x="8589690" y="6342625"/>
            <a:ext cx="3492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By</a:t>
            </a:r>
          </a:p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Prof.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Muskan</a:t>
            </a:r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Jeswani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1223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51425-3674-41A7-BFB4-13167CD51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7289" y="242202"/>
            <a:ext cx="10600267" cy="965709"/>
          </a:xfrm>
        </p:spPr>
        <p:txBody>
          <a:bodyPr/>
          <a:lstStyle/>
          <a:p>
            <a:r>
              <a:rPr lang="en-IN" dirty="0"/>
              <a:t>Let’s understand recruitment better.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CAF46-2259-422E-B417-A2233E0000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7289" y="1452710"/>
            <a:ext cx="10600267" cy="5163087"/>
          </a:xfrm>
        </p:spPr>
        <p:txBody>
          <a:bodyPr/>
          <a:lstStyle/>
          <a:p>
            <a:r>
              <a:rPr lang="en-IN" dirty="0" err="1"/>
              <a:t>Monu</a:t>
            </a:r>
            <a:r>
              <a:rPr lang="en-IN" dirty="0"/>
              <a:t> is a HR Manager of a company called “Netflix”.</a:t>
            </a:r>
          </a:p>
          <a:p>
            <a:endParaRPr lang="en-IN" dirty="0"/>
          </a:p>
          <a:p>
            <a:endParaRPr lang="en-IN" dirty="0"/>
          </a:p>
          <a:p>
            <a:r>
              <a:rPr lang="en-IN" dirty="0"/>
              <a:t>His boss has asked him to fill the vacancy of Accounts Manager in the Company. </a:t>
            </a:r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Now you have to tell me how would this process work?</a:t>
            </a:r>
          </a:p>
          <a:p>
            <a:endParaRPr lang="en-IN" dirty="0"/>
          </a:p>
          <a:p>
            <a:endParaRPr lang="en-IN" dirty="0"/>
          </a:p>
          <a:p>
            <a:endParaRPr lang="en-IN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8A785C6-9E7B-49ED-BDFC-FDB992A7E3B1}"/>
              </a:ext>
            </a:extLst>
          </p:cNvPr>
          <p:cNvCxnSpPr>
            <a:cxnSpLocks/>
          </p:cNvCxnSpPr>
          <p:nvPr/>
        </p:nvCxnSpPr>
        <p:spPr>
          <a:xfrm>
            <a:off x="6558845" y="1603022"/>
            <a:ext cx="221262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AED07CC5-3A39-4F0C-9673-34367E25E0C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491" y="1290101"/>
            <a:ext cx="922874" cy="13853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1667BA4-876E-4A09-A7DD-4D8949C62A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972" y="3237872"/>
            <a:ext cx="1974850" cy="1309411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A02EF91-5571-4A62-AAA5-4FA2F11ACBF4}"/>
              </a:ext>
            </a:extLst>
          </p:cNvPr>
          <p:cNvCxnSpPr>
            <a:cxnSpLocks/>
          </p:cNvCxnSpPr>
          <p:nvPr/>
        </p:nvCxnSpPr>
        <p:spPr>
          <a:xfrm>
            <a:off x="6558845" y="2991556"/>
            <a:ext cx="0" cy="2463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9585CD67-F119-4F0A-B93A-E3A98FBD5E6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4386" y="3237873"/>
            <a:ext cx="1453089" cy="1299942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D5522EC-0E80-4009-A281-E7F619E76436}"/>
              </a:ext>
            </a:extLst>
          </p:cNvPr>
          <p:cNvCxnSpPr>
            <a:cxnSpLocks/>
          </p:cNvCxnSpPr>
          <p:nvPr/>
        </p:nvCxnSpPr>
        <p:spPr>
          <a:xfrm>
            <a:off x="1867782" y="2991556"/>
            <a:ext cx="0" cy="2463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8589690" y="6342625"/>
            <a:ext cx="3492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By</a:t>
            </a:r>
          </a:p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Prof.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Muskan</a:t>
            </a:r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Jeswani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09232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226C2-81BB-47BF-A6DC-9FAC455BE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General Recruitment process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A42E227-ED18-4209-982D-B68033A1A9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1176" t="29945" r="23401" b="8916"/>
          <a:stretch/>
        </p:blipFill>
        <p:spPr>
          <a:xfrm>
            <a:off x="2744555" y="2237336"/>
            <a:ext cx="6963890" cy="4315863"/>
          </a:xfrm>
        </p:spPr>
      </p:pic>
      <p:sp>
        <p:nvSpPr>
          <p:cNvPr id="6" name="Rectangle 5"/>
          <p:cNvSpPr/>
          <p:nvPr/>
        </p:nvSpPr>
        <p:spPr>
          <a:xfrm>
            <a:off x="8589690" y="6342625"/>
            <a:ext cx="3492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By</a:t>
            </a:r>
          </a:p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Prof.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Muskan</a:t>
            </a:r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Jeswani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7014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74E0C-F0D7-4377-893E-2B8D44F5F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536" y="545592"/>
            <a:ext cx="7729728" cy="1188720"/>
          </a:xfrm>
        </p:spPr>
        <p:txBody>
          <a:bodyPr/>
          <a:lstStyle/>
          <a:p>
            <a:r>
              <a:rPr lang="en-IN" dirty="0"/>
              <a:t>Need for recruitment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8EC296-9C6A-4ABF-8594-925B769963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6200" y="2079244"/>
            <a:ext cx="9702800" cy="402240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Vacancies created due to expansion, diversification, and growth of business. </a:t>
            </a:r>
          </a:p>
          <a:p>
            <a:pPr>
              <a:lnSpc>
                <a:spcPct val="150000"/>
              </a:lnSpc>
            </a:pPr>
            <a:r>
              <a:rPr lang="en-US" dirty="0"/>
              <a:t>An increase in the competitive advantage of certain concerns, enabling them to get more of the available business than formerly. </a:t>
            </a:r>
          </a:p>
          <a:p>
            <a:pPr>
              <a:lnSpc>
                <a:spcPct val="150000"/>
              </a:lnSpc>
            </a:pPr>
            <a:r>
              <a:rPr lang="en-US" dirty="0"/>
              <a:t>An increase in business arising from an upswing during the recovery period of a business cycle. Vacancies created due to transfer, promotion, retirement, termination, permanent disability or death. </a:t>
            </a:r>
          </a:p>
          <a:p>
            <a:pPr>
              <a:lnSpc>
                <a:spcPct val="150000"/>
              </a:lnSpc>
            </a:pPr>
            <a:r>
              <a:rPr lang="en-US" dirty="0"/>
              <a:t>The normal population growth, which requires increased goods and services to meet the needs of the people. A rising standard of living, which requires more of the same goods and services as well as the creation of new wants to be satisfied.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8589690" y="6342625"/>
            <a:ext cx="3492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By</a:t>
            </a:r>
          </a:p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Prof.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Muskan</a:t>
            </a:r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Jeswani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91881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9DA4F-B6EC-4C71-A5DE-7E568FD35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76066"/>
            <a:ext cx="7729728" cy="1188720"/>
          </a:xfrm>
        </p:spPr>
        <p:txBody>
          <a:bodyPr/>
          <a:lstStyle/>
          <a:p>
            <a:r>
              <a:rPr lang="en-IN" dirty="0"/>
              <a:t>Importance of Recruitment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FB40D4-8E41-42E4-9086-95BD655801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489" y="1885244"/>
            <a:ext cx="11187289" cy="48655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The main purpose of recruitment is </a:t>
            </a:r>
            <a:r>
              <a:rPr lang="en-US" b="1" dirty="0"/>
              <a:t>to provide a pool of potentially qualified job candidates</a:t>
            </a:r>
            <a:r>
              <a:rPr lang="en-US" dirty="0"/>
              <a:t>. The specific purpose are to: </a:t>
            </a:r>
          </a:p>
          <a:p>
            <a:r>
              <a:rPr lang="en-US" dirty="0"/>
              <a:t>1. Determine the present and future requirements of the firm in conjunction with </a:t>
            </a:r>
            <a:r>
              <a:rPr lang="en-US" b="1" dirty="0"/>
              <a:t>personnel planning and job-analysis activities. </a:t>
            </a:r>
          </a:p>
          <a:p>
            <a:r>
              <a:rPr lang="en-US" dirty="0"/>
              <a:t>2. Increase the </a:t>
            </a:r>
            <a:r>
              <a:rPr lang="en-US" b="1" dirty="0"/>
              <a:t>pool of job candidates at minimum cost</a:t>
            </a:r>
            <a:r>
              <a:rPr lang="en-US" dirty="0"/>
              <a:t>. </a:t>
            </a:r>
          </a:p>
          <a:p>
            <a:r>
              <a:rPr lang="en-US" dirty="0"/>
              <a:t>3. </a:t>
            </a:r>
            <a:r>
              <a:rPr lang="en-US" b="1" dirty="0"/>
              <a:t>Help increase the success rate of the selection process </a:t>
            </a:r>
            <a:r>
              <a:rPr lang="en-US" dirty="0"/>
              <a:t>by reducing the number of visibly under qualified or over qualified job applicants. </a:t>
            </a:r>
          </a:p>
          <a:p>
            <a:r>
              <a:rPr lang="en-US" dirty="0"/>
              <a:t>4. </a:t>
            </a:r>
            <a:r>
              <a:rPr lang="en-US" b="1" dirty="0"/>
              <a:t>Help reduce the probability that job applicants</a:t>
            </a:r>
            <a:r>
              <a:rPr lang="en-US" dirty="0"/>
              <a:t>, once recruited and selected, </a:t>
            </a:r>
            <a:r>
              <a:rPr lang="en-US" b="1" dirty="0"/>
              <a:t>will leave the </a:t>
            </a:r>
            <a:r>
              <a:rPr lang="en-US" b="1" dirty="0" err="1"/>
              <a:t>organisation</a:t>
            </a:r>
            <a:r>
              <a:rPr lang="en-US" b="1" dirty="0"/>
              <a:t> only after a short period of time. </a:t>
            </a:r>
          </a:p>
          <a:p>
            <a:r>
              <a:rPr lang="en-US" dirty="0"/>
              <a:t>5. Meet the </a:t>
            </a:r>
            <a:r>
              <a:rPr lang="en-US" b="1" dirty="0" err="1"/>
              <a:t>organisation’s</a:t>
            </a:r>
            <a:r>
              <a:rPr lang="en-US" b="1" dirty="0"/>
              <a:t> legal and social obligations </a:t>
            </a:r>
            <a:r>
              <a:rPr lang="en-US" dirty="0"/>
              <a:t>regarding the composition of its workforce. </a:t>
            </a:r>
          </a:p>
          <a:p>
            <a:r>
              <a:rPr lang="en-US" dirty="0"/>
              <a:t>6. Begin identify and preparing potential job applicants who will be appropriate candidates. </a:t>
            </a:r>
          </a:p>
          <a:p>
            <a:r>
              <a:rPr lang="en-US" dirty="0"/>
              <a:t>7. Increase </a:t>
            </a:r>
            <a:r>
              <a:rPr lang="en-US" dirty="0" err="1"/>
              <a:t>organisational</a:t>
            </a:r>
            <a:r>
              <a:rPr lang="en-US" dirty="0"/>
              <a:t> and individual effectiveness in the short term and long term. 8. Evaluate the effectiveness of various recruiting techniques and sources for all types of job applicants.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8589690" y="6342625"/>
            <a:ext cx="3492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By</a:t>
            </a:r>
          </a:p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Prof.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Muskan</a:t>
            </a:r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Jeswani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82883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EA045-EDC3-478B-8F44-F13153E15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What is Job Analysis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8122BE3-C556-475D-B34C-75C6BE75214C}"/>
              </a:ext>
            </a:extLst>
          </p:cNvPr>
          <p:cNvSpPr txBox="1"/>
          <p:nvPr/>
        </p:nvSpPr>
        <p:spPr>
          <a:xfrm>
            <a:off x="1603022" y="2617591"/>
            <a:ext cx="92568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A systematic process of defining the skills, duties and knowledge required to perform job in an organization. </a:t>
            </a:r>
          </a:p>
        </p:txBody>
      </p:sp>
      <p:sp>
        <p:nvSpPr>
          <p:cNvPr id="5" name="Rectangle 4"/>
          <p:cNvSpPr/>
          <p:nvPr/>
        </p:nvSpPr>
        <p:spPr>
          <a:xfrm>
            <a:off x="8589690" y="6342625"/>
            <a:ext cx="3492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By</a:t>
            </a:r>
          </a:p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Prof.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Muskan</a:t>
            </a:r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Jeswani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795192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E202A7D-90A4-410C-BCC3-DA27356A7A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933" y="203199"/>
            <a:ext cx="8602134" cy="6451601"/>
          </a:xfrm>
        </p:spPr>
      </p:pic>
      <p:sp>
        <p:nvSpPr>
          <p:cNvPr id="4" name="Rectangle 3"/>
          <p:cNvSpPr/>
          <p:nvPr/>
        </p:nvSpPr>
        <p:spPr>
          <a:xfrm>
            <a:off x="8589690" y="6342625"/>
            <a:ext cx="3492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By</a:t>
            </a:r>
          </a:p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Prof.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Muskan</a:t>
            </a:r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Jeswani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5287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264F1-5C4F-4541-A3EC-304C81510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928951-2B26-49EB-A9BE-E2F43A80A2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F48948-1114-4B03-9051-49FF3D155E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926" t="3928" r="15185" b="14050"/>
          <a:stretch/>
        </p:blipFill>
        <p:spPr>
          <a:xfrm>
            <a:off x="745068" y="1"/>
            <a:ext cx="9841573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589690" y="6342625"/>
            <a:ext cx="3492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By</a:t>
            </a:r>
          </a:p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Prof.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Muskan</a:t>
            </a:r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Jeswani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69126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177BF-3FE3-445A-B1F1-F1DB65645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3DD7B6-1C67-4AFC-A991-D068B5F912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2AB00C-0C4D-41AE-A39D-D9B6F0BDB9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063" t="6069" r="19537" b="10598"/>
          <a:stretch/>
        </p:blipFill>
        <p:spPr>
          <a:xfrm>
            <a:off x="1320800" y="0"/>
            <a:ext cx="9358489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589690" y="6342625"/>
            <a:ext cx="3492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By</a:t>
            </a:r>
          </a:p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Prof.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Muskan</a:t>
            </a:r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Jeswani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223115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CF335-8724-4207-BE82-0A14925C7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948891-F3AD-4D96-9E69-F21D587B0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9BFD17-A9FF-44E4-AACD-99364EF8E6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760" t="7551" r="21389" b="14049"/>
          <a:stretch/>
        </p:blipFill>
        <p:spPr>
          <a:xfrm>
            <a:off x="1806222" y="1"/>
            <a:ext cx="9131729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589690" y="6342625"/>
            <a:ext cx="3492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By</a:t>
            </a:r>
          </a:p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Prof.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Muskan</a:t>
            </a:r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Jeswani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020020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0A44CC-DF0E-4736-AFC3-0AA2C3FC49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76309B-D96F-43BF-B996-12C2103865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519" t="6234" r="24259" b="9116"/>
          <a:stretch/>
        </p:blipFill>
        <p:spPr>
          <a:xfrm>
            <a:off x="2043289" y="1"/>
            <a:ext cx="7661729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589690" y="6342625"/>
            <a:ext cx="3492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By</a:t>
            </a:r>
          </a:p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Prof.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Muskan</a:t>
            </a:r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Jeswani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78642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876041F-360F-4879-A549-3F357DDF01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112" y="743202"/>
            <a:ext cx="7236178" cy="54480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589690" y="6342625"/>
            <a:ext cx="3492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By</a:t>
            </a:r>
          </a:p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Prof.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Muskan</a:t>
            </a:r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Jeswani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058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A8CDC-6ED5-4EF9-B0B0-51368E0D5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Let’s watch this..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52D10D-D9C0-4D3D-AD87-471B1318BA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hlinkClick r:id="rId2"/>
              </a:rPr>
              <a:t>https://www.youtube.com/watch?v=P1fgOyqKQrI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8589690" y="6342625"/>
            <a:ext cx="3492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By</a:t>
            </a:r>
          </a:p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Prof.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Muskan</a:t>
            </a:r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Jeswani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67824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CF88A21-F51B-4F4C-B85B-CBE130278D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241" y="931512"/>
            <a:ext cx="8852403" cy="5373334"/>
          </a:xfrm>
        </p:spPr>
      </p:pic>
      <p:sp>
        <p:nvSpPr>
          <p:cNvPr id="4" name="Rectangle 3"/>
          <p:cNvSpPr/>
          <p:nvPr/>
        </p:nvSpPr>
        <p:spPr>
          <a:xfrm>
            <a:off x="8589690" y="6342625"/>
            <a:ext cx="3492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By</a:t>
            </a:r>
          </a:p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Prof.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Muskan</a:t>
            </a:r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Jeswani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3339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301C9A7-AA22-4332-A367-25C69BD15A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000" y="1524000"/>
            <a:ext cx="10960100" cy="4876800"/>
          </a:xfrm>
        </p:spPr>
        <p:txBody>
          <a:bodyPr>
            <a:normAutofit lnSpcReduction="10000"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1200" b="1" i="0" u="sng" dirty="0">
                <a:solidFill>
                  <a:srgbClr val="002060"/>
                </a:solidFill>
                <a:effectLst/>
                <a:latin typeface="Trebuchet MS" panose="020B0603020202020204" pitchFamily="34" charset="0"/>
              </a:rPr>
              <a:t>For more details about the company visit our website :-   </a:t>
            </a:r>
            <a:r>
              <a:rPr lang="en-US" sz="1200" b="1" i="0" u="sng" dirty="0">
                <a:solidFill>
                  <a:srgbClr val="1155CC"/>
                </a:solidFill>
                <a:effectLst/>
                <a:latin typeface="Trebuchet MS" panose="020B0603020202020204" pitchFamily="34" charset="0"/>
                <a:hlinkClick r:id="rId2"/>
              </a:rPr>
              <a:t>http://www.magicholidays.info/</a:t>
            </a:r>
            <a:endParaRPr lang="en-US" sz="12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marL="0" indent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200" b="1" i="0" dirty="0">
                <a:solidFill>
                  <a:srgbClr val="002060"/>
                </a:solidFill>
                <a:effectLst/>
                <a:latin typeface="Trebuchet MS" panose="020B0603020202020204" pitchFamily="34" charset="0"/>
              </a:rPr>
              <a:t>Designation: Sr. Executive  / Executive – HR.</a:t>
            </a:r>
            <a:endParaRPr lang="en-US" sz="12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marL="0" indent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200" b="1" i="0" dirty="0">
                <a:solidFill>
                  <a:srgbClr val="002060"/>
                </a:solidFill>
                <a:effectLst/>
                <a:latin typeface="Trebuchet MS" panose="020B0603020202020204" pitchFamily="34" charset="0"/>
              </a:rPr>
              <a:t>Experience: 3- 7 </a:t>
            </a:r>
            <a:r>
              <a:rPr lang="en-US" sz="1200" b="1" i="0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</a:rPr>
              <a:t>yrs</a:t>
            </a:r>
            <a:endParaRPr lang="en-US" sz="12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marL="0" indent="0" algn="l">
              <a:spcBef>
                <a:spcPts val="0"/>
              </a:spcBef>
              <a:spcAft>
                <a:spcPts val="1400"/>
              </a:spcAft>
              <a:buNone/>
            </a:pPr>
            <a:r>
              <a:rPr lang="en-US" sz="1200" b="1" i="0" dirty="0">
                <a:solidFill>
                  <a:srgbClr val="002060"/>
                </a:solidFill>
                <a:effectLst/>
                <a:latin typeface="Trebuchet MS" panose="020B0603020202020204" pitchFamily="34" charset="0"/>
              </a:rPr>
              <a:t>Job Description:</a:t>
            </a:r>
            <a:endParaRPr lang="en-US" sz="1200" b="0" i="0" dirty="0">
              <a:solidFill>
                <a:srgbClr val="002060"/>
              </a:solidFill>
              <a:effectLst/>
              <a:latin typeface="Arial" panose="020B0604020202020204" pitchFamily="34" charset="0"/>
            </a:endParaRPr>
          </a:p>
          <a:p>
            <a:pPr marL="0" indent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200" b="0" i="0" dirty="0">
                <a:solidFill>
                  <a:srgbClr val="002060"/>
                </a:solidFill>
                <a:effectLst/>
                <a:latin typeface="Trebuchet MS" panose="020B0603020202020204" pitchFamily="34" charset="0"/>
              </a:rPr>
              <a:t>Responsible for fulfilment of internal requirements of the company for Timeshare vertical within turnaround time for Region.</a:t>
            </a:r>
            <a:endParaRPr lang="en-US" sz="1200" b="0" i="0" dirty="0">
              <a:solidFill>
                <a:srgbClr val="002060"/>
              </a:solidFill>
              <a:effectLst/>
              <a:latin typeface="Arial" panose="020B0604020202020204" pitchFamily="34" charset="0"/>
            </a:endParaRPr>
          </a:p>
          <a:p>
            <a:pPr marL="0" indent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200" b="0" i="0" dirty="0">
                <a:solidFill>
                  <a:srgbClr val="002060"/>
                </a:solidFill>
                <a:effectLst/>
                <a:latin typeface="Trebuchet MS" panose="020B0603020202020204" pitchFamily="34" charset="0"/>
              </a:rPr>
              <a:t>Responsible for smooth flow of Manpower.</a:t>
            </a:r>
            <a:endParaRPr lang="en-US" sz="1200" b="0" i="0" dirty="0">
              <a:solidFill>
                <a:srgbClr val="002060"/>
              </a:solidFill>
              <a:effectLst/>
              <a:latin typeface="Arial" panose="020B0604020202020204" pitchFamily="34" charset="0"/>
            </a:endParaRPr>
          </a:p>
          <a:p>
            <a:pPr marL="0" indent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200" b="0" i="0" dirty="0">
                <a:solidFill>
                  <a:srgbClr val="002060"/>
                </a:solidFill>
                <a:effectLst/>
                <a:latin typeface="Trebuchet MS" panose="020B0603020202020204" pitchFamily="34" charset="0"/>
              </a:rPr>
              <a:t>Responsible for Recruitment, Selection, Joining, Orientation.</a:t>
            </a:r>
            <a:endParaRPr lang="en-US" sz="1200" b="0" i="0" dirty="0">
              <a:solidFill>
                <a:srgbClr val="002060"/>
              </a:solidFill>
              <a:effectLst/>
              <a:latin typeface="Arial" panose="020B0604020202020204" pitchFamily="34" charset="0"/>
            </a:endParaRPr>
          </a:p>
          <a:p>
            <a:pPr marL="0" indent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200" b="0" i="0" dirty="0">
                <a:solidFill>
                  <a:srgbClr val="002060"/>
                </a:solidFill>
                <a:effectLst/>
                <a:latin typeface="Trebuchet MS" panose="020B0603020202020204" pitchFamily="34" charset="0"/>
              </a:rPr>
              <a:t>Responsible for Induction, Maintaining Employee Database and MIS reports, Absenteeism Control.</a:t>
            </a:r>
            <a:endParaRPr lang="en-US" sz="1200" b="0" i="0" dirty="0">
              <a:solidFill>
                <a:srgbClr val="002060"/>
              </a:solidFill>
              <a:effectLst/>
              <a:latin typeface="Arial" panose="020B0604020202020204" pitchFamily="34" charset="0"/>
            </a:endParaRPr>
          </a:p>
          <a:p>
            <a:pPr marL="0" indent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200" b="0" i="0" dirty="0">
                <a:solidFill>
                  <a:srgbClr val="002060"/>
                </a:solidFill>
                <a:effectLst/>
                <a:latin typeface="Trebuchet MS" panose="020B0603020202020204" pitchFamily="34" charset="0"/>
              </a:rPr>
              <a:t>Responsible for Attendance, Leave Management, Co-ordination between different departments.</a:t>
            </a:r>
            <a:endParaRPr lang="en-US" sz="1200" b="0" i="0" dirty="0">
              <a:solidFill>
                <a:srgbClr val="002060"/>
              </a:solidFill>
              <a:effectLst/>
              <a:latin typeface="Arial" panose="020B0604020202020204" pitchFamily="34" charset="0"/>
            </a:endParaRPr>
          </a:p>
          <a:p>
            <a:pPr marL="0" indent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200" b="0" i="0" dirty="0">
                <a:solidFill>
                  <a:srgbClr val="002060"/>
                </a:solidFill>
                <a:effectLst/>
                <a:latin typeface="Trebuchet MS" panose="020B0603020202020204" pitchFamily="34" charset="0"/>
              </a:rPr>
              <a:t>Responsible for Grievance Handling, Employee Relations.</a:t>
            </a:r>
            <a:endParaRPr lang="en-US" sz="1200" b="0" i="0" dirty="0">
              <a:solidFill>
                <a:srgbClr val="002060"/>
              </a:solidFill>
              <a:effectLst/>
              <a:latin typeface="Arial" panose="020B0604020202020204" pitchFamily="34" charset="0"/>
            </a:endParaRPr>
          </a:p>
          <a:p>
            <a:pPr marL="0" indent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200" b="0" i="0" dirty="0">
                <a:solidFill>
                  <a:srgbClr val="002060"/>
                </a:solidFill>
                <a:effectLst/>
                <a:latin typeface="Trebuchet MS" panose="020B0603020202020204" pitchFamily="34" charset="0"/>
              </a:rPr>
              <a:t>Responsible for Adherence of HR policies.</a:t>
            </a:r>
            <a:endParaRPr lang="en-US" sz="1200" b="0" i="0" dirty="0">
              <a:solidFill>
                <a:srgbClr val="002060"/>
              </a:solidFill>
              <a:effectLst/>
              <a:latin typeface="Arial" panose="020B0604020202020204" pitchFamily="34" charset="0"/>
            </a:endParaRPr>
          </a:p>
          <a:p>
            <a:pPr marL="0" indent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200" b="0" i="0" dirty="0">
                <a:solidFill>
                  <a:srgbClr val="002060"/>
                </a:solidFill>
                <a:effectLst/>
                <a:latin typeface="Trebuchet MS" panose="020B0603020202020204" pitchFamily="34" charset="0"/>
              </a:rPr>
              <a:t>Responsible for Exit Interviews.</a:t>
            </a:r>
            <a:endParaRPr lang="en-US" sz="1200" b="0" i="0" dirty="0">
              <a:solidFill>
                <a:srgbClr val="002060"/>
              </a:solidFill>
              <a:effectLst/>
              <a:latin typeface="Arial" panose="020B0604020202020204" pitchFamily="34" charset="0"/>
            </a:endParaRPr>
          </a:p>
          <a:p>
            <a:pPr marL="0" indent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200" b="0" i="0" dirty="0">
                <a:solidFill>
                  <a:srgbClr val="002060"/>
                </a:solidFill>
                <a:effectLst/>
                <a:latin typeface="Trebuchet MS" panose="020B0603020202020204" pitchFamily="34" charset="0"/>
              </a:rPr>
              <a:t>Managing end to end HR and Administrative Activities at Branch Level. Responsible for vendor development, facility management.</a:t>
            </a:r>
            <a:endParaRPr lang="en-US" sz="1200" b="0" i="0" dirty="0">
              <a:solidFill>
                <a:srgbClr val="002060"/>
              </a:solidFill>
              <a:effectLst/>
              <a:latin typeface="Arial" panose="020B0604020202020204" pitchFamily="34" charset="0"/>
            </a:endParaRPr>
          </a:p>
          <a:p>
            <a:pPr marL="0" indent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200" b="0" i="0" dirty="0">
                <a:solidFill>
                  <a:srgbClr val="002060"/>
                </a:solidFill>
                <a:effectLst/>
                <a:latin typeface="Trebuchet MS" panose="020B0603020202020204" pitchFamily="34" charset="0"/>
              </a:rPr>
              <a:t>Responsible for General Administration activities at branch level.</a:t>
            </a:r>
            <a:r>
              <a:rPr lang="en-US" sz="1200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endParaRPr lang="en-US" sz="1200" b="0" i="0" dirty="0">
              <a:solidFill>
                <a:srgbClr val="002060"/>
              </a:solidFill>
              <a:effectLst/>
              <a:latin typeface="Arial" panose="020B0604020202020204" pitchFamily="34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sz="1200" b="0" i="0" dirty="0">
                <a:solidFill>
                  <a:srgbClr val="002060"/>
                </a:solidFill>
                <a:effectLst/>
                <a:latin typeface="Trebuchet MS" panose="020B0603020202020204" pitchFamily="34" charset="0"/>
              </a:rPr>
              <a:t>Note: - Any other responsibility given by Management from time to time as per business need.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200" b="1" i="0" u="sng" dirty="0">
                <a:solidFill>
                  <a:srgbClr val="002060"/>
                </a:solidFill>
                <a:effectLst/>
                <a:latin typeface="Trebuchet MS" panose="020B0603020202020204" pitchFamily="34" charset="0"/>
              </a:rPr>
              <a:t>Kindly confirm your availability. This interviews are based on prior appointments only so please call &amp; confirm your Appointment.</a:t>
            </a:r>
            <a:endParaRPr lang="en-US" sz="12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sz="1200" b="0" i="0" dirty="0">
                <a:solidFill>
                  <a:srgbClr val="002060"/>
                </a:solidFill>
                <a:effectLst/>
                <a:latin typeface="Trebuchet MS" panose="020B0603020202020204" pitchFamily="34" charset="0"/>
              </a:rPr>
              <a:t>Below is the address for Interview Venue:</a:t>
            </a:r>
            <a:endParaRPr lang="en-US" sz="12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endParaRPr lang="en-IN" sz="12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69277EE-8C43-489D-AB4F-907B39D53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366378"/>
            <a:ext cx="8068564" cy="802021"/>
          </a:xfrm>
        </p:spPr>
        <p:txBody>
          <a:bodyPr>
            <a:normAutofit fontScale="90000"/>
          </a:bodyPr>
          <a:lstStyle/>
          <a:p>
            <a:r>
              <a:rPr lang="en-IN" dirty="0"/>
              <a:t>Is this Job Description or Job Specification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16B27D7-9679-48CD-8AD5-EAB7D3C49412}"/>
              </a:ext>
            </a:extLst>
          </p:cNvPr>
          <p:cNvSpPr/>
          <p:nvPr/>
        </p:nvSpPr>
        <p:spPr>
          <a:xfrm>
            <a:off x="8966200" y="1524000"/>
            <a:ext cx="2730500" cy="13290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/>
              <a:t>What’s Missing??????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A38730B-4FA3-4FFA-A954-8342C4AB3EA4}"/>
              </a:ext>
            </a:extLst>
          </p:cNvPr>
          <p:cNvSpPr/>
          <p:nvPr/>
        </p:nvSpPr>
        <p:spPr>
          <a:xfrm>
            <a:off x="9220200" y="3187700"/>
            <a:ext cx="2882900" cy="23876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IN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Minimum qualification required?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Who is this person going to report to?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Job Location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Salary Bracket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Documents to carry for interview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589690" y="6342625"/>
            <a:ext cx="3492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By</a:t>
            </a:r>
          </a:p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Prof.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Muskan</a:t>
            </a:r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Jeswani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40236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0"/>
                            </p:stCondLst>
                            <p:childTnLst>
                              <p:par>
                                <p:cTn id="2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FDDA9-0BBA-456F-87DD-E37CFE8A8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76067"/>
            <a:ext cx="7729728" cy="672200"/>
          </a:xfrm>
        </p:spPr>
        <p:txBody>
          <a:bodyPr>
            <a:normAutofit fontScale="90000"/>
          </a:bodyPr>
          <a:lstStyle/>
          <a:p>
            <a:r>
              <a:rPr lang="en-IN" dirty="0"/>
              <a:t>Job Description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646944-91DA-4807-8F2C-FE9B0D419C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1" y="1444978"/>
            <a:ext cx="10780888" cy="4295049"/>
          </a:xfrm>
        </p:spPr>
        <p:txBody>
          <a:bodyPr/>
          <a:lstStyle/>
          <a:p>
            <a:r>
              <a:rPr lang="en-IN" dirty="0"/>
              <a:t>Meaning – All the job involves – Tasks and Responsibilities, job titles, duties, working condition, tools and </a:t>
            </a:r>
            <a:r>
              <a:rPr lang="en-IN" dirty="0" err="1"/>
              <a:t>equipments</a:t>
            </a:r>
            <a:r>
              <a:rPr lang="en-IN" dirty="0"/>
              <a:t> etc. </a:t>
            </a:r>
          </a:p>
          <a:p>
            <a:r>
              <a:rPr lang="en-IN" dirty="0"/>
              <a:t>It is an important Document.</a:t>
            </a:r>
          </a:p>
          <a:p>
            <a:r>
              <a:rPr lang="en-IN" dirty="0"/>
              <a:t>It is descriptive in nature and contains a statement.</a:t>
            </a:r>
          </a:p>
          <a:p>
            <a:r>
              <a:rPr lang="en-IN" dirty="0"/>
              <a:t>In provides information about</a:t>
            </a:r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r>
              <a:rPr lang="en-IN" dirty="0"/>
              <a:t>According to Earnest Dale – The Job Description should indicate the scope and nature of the work including all important relationship.</a:t>
            </a:r>
          </a:p>
          <a:p>
            <a:r>
              <a:rPr lang="en-IN" dirty="0"/>
              <a:t>The JD should be clear regarding the work of the position, duties etc.</a:t>
            </a:r>
          </a:p>
          <a:p>
            <a:endParaRPr lang="en-IN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21BBAA7-13AA-468C-BF9E-8463BD158AC8}"/>
              </a:ext>
            </a:extLst>
          </p:cNvPr>
          <p:cNvSpPr/>
          <p:nvPr/>
        </p:nvSpPr>
        <p:spPr>
          <a:xfrm>
            <a:off x="3470971" y="3484029"/>
            <a:ext cx="1174044" cy="1013365"/>
          </a:xfrm>
          <a:custGeom>
            <a:avLst/>
            <a:gdLst>
              <a:gd name="connsiteX0" fmla="*/ 0 w 589731"/>
              <a:gd name="connsiteY0" fmla="*/ 294866 h 589731"/>
              <a:gd name="connsiteX1" fmla="*/ 294866 w 589731"/>
              <a:gd name="connsiteY1" fmla="*/ 0 h 589731"/>
              <a:gd name="connsiteX2" fmla="*/ 589732 w 589731"/>
              <a:gd name="connsiteY2" fmla="*/ 294866 h 589731"/>
              <a:gd name="connsiteX3" fmla="*/ 294866 w 589731"/>
              <a:gd name="connsiteY3" fmla="*/ 589732 h 589731"/>
              <a:gd name="connsiteX4" fmla="*/ 0 w 589731"/>
              <a:gd name="connsiteY4" fmla="*/ 294866 h 589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731" h="589731">
                <a:moveTo>
                  <a:pt x="0" y="294866"/>
                </a:moveTo>
                <a:cubicBezTo>
                  <a:pt x="0" y="132016"/>
                  <a:pt x="132016" y="0"/>
                  <a:pt x="294866" y="0"/>
                </a:cubicBezTo>
                <a:cubicBezTo>
                  <a:pt x="457716" y="0"/>
                  <a:pt x="589732" y="132016"/>
                  <a:pt x="589732" y="294866"/>
                </a:cubicBezTo>
                <a:cubicBezTo>
                  <a:pt x="589732" y="457716"/>
                  <a:pt x="457716" y="589732"/>
                  <a:pt x="294866" y="589732"/>
                </a:cubicBezTo>
                <a:cubicBezTo>
                  <a:pt x="132016" y="589732"/>
                  <a:pt x="0" y="457716"/>
                  <a:pt x="0" y="294866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3984" tIns="93984" rIns="93984" bIns="93984" numCol="1" spcCol="1270" anchor="ctr" anchorCtr="0">
            <a:noAutofit/>
          </a:bodyPr>
          <a:lstStyle/>
          <a:p>
            <a:pPr marL="0" lvl="0" indent="0"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IN" sz="1400" kern="1200" dirty="0"/>
              <a:t>Organizational information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2761EA4-B567-46A7-8C81-ED640C2BC176}"/>
              </a:ext>
            </a:extLst>
          </p:cNvPr>
          <p:cNvSpPr/>
          <p:nvPr/>
        </p:nvSpPr>
        <p:spPr>
          <a:xfrm>
            <a:off x="4701460" y="3429000"/>
            <a:ext cx="1174044" cy="1086555"/>
          </a:xfrm>
          <a:custGeom>
            <a:avLst/>
            <a:gdLst>
              <a:gd name="connsiteX0" fmla="*/ 0 w 589731"/>
              <a:gd name="connsiteY0" fmla="*/ 294866 h 589731"/>
              <a:gd name="connsiteX1" fmla="*/ 294866 w 589731"/>
              <a:gd name="connsiteY1" fmla="*/ 0 h 589731"/>
              <a:gd name="connsiteX2" fmla="*/ 589732 w 589731"/>
              <a:gd name="connsiteY2" fmla="*/ 294866 h 589731"/>
              <a:gd name="connsiteX3" fmla="*/ 294866 w 589731"/>
              <a:gd name="connsiteY3" fmla="*/ 589732 h 589731"/>
              <a:gd name="connsiteX4" fmla="*/ 0 w 589731"/>
              <a:gd name="connsiteY4" fmla="*/ 294866 h 589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731" h="589731">
                <a:moveTo>
                  <a:pt x="0" y="294866"/>
                </a:moveTo>
                <a:cubicBezTo>
                  <a:pt x="0" y="132016"/>
                  <a:pt x="132016" y="0"/>
                  <a:pt x="294866" y="0"/>
                </a:cubicBezTo>
                <a:cubicBezTo>
                  <a:pt x="457716" y="0"/>
                  <a:pt x="589732" y="132016"/>
                  <a:pt x="589732" y="294866"/>
                </a:cubicBezTo>
                <a:cubicBezTo>
                  <a:pt x="589732" y="457716"/>
                  <a:pt x="457716" y="589732"/>
                  <a:pt x="294866" y="589732"/>
                </a:cubicBezTo>
                <a:cubicBezTo>
                  <a:pt x="132016" y="589732"/>
                  <a:pt x="0" y="457716"/>
                  <a:pt x="0" y="294866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3984" tIns="93984" rIns="93984" bIns="93984" numCol="1" spcCol="1270" anchor="ctr" anchorCtr="0">
            <a:noAutofit/>
          </a:bodyPr>
          <a:lstStyle/>
          <a:p>
            <a:pPr marL="0" lvl="0" indent="0"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IN" sz="1400" kern="1200" dirty="0"/>
              <a:t>Functional information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CDCD6D2-2F13-4929-A9F8-BC76E83B1C2E}"/>
              </a:ext>
            </a:extLst>
          </p:cNvPr>
          <p:cNvCxnSpPr>
            <a:cxnSpLocks/>
          </p:cNvCxnSpPr>
          <p:nvPr/>
        </p:nvCxnSpPr>
        <p:spPr>
          <a:xfrm flipH="1">
            <a:off x="4165600" y="3160889"/>
            <a:ext cx="237067" cy="3231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66FE4D3-4E69-4B69-8148-408439292B38}"/>
              </a:ext>
            </a:extLst>
          </p:cNvPr>
          <p:cNvCxnSpPr/>
          <p:nvPr/>
        </p:nvCxnSpPr>
        <p:spPr>
          <a:xfrm>
            <a:off x="4402667" y="3160889"/>
            <a:ext cx="451555" cy="3231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8589690" y="6342625"/>
            <a:ext cx="3492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By</a:t>
            </a:r>
          </a:p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Prof.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Muskan</a:t>
            </a:r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Jeswani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9164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F5A77-EB44-4F86-8AA2-72D71F99F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581886"/>
          </a:xfrm>
        </p:spPr>
        <p:txBody>
          <a:bodyPr>
            <a:normAutofit fontScale="90000"/>
          </a:bodyPr>
          <a:lstStyle/>
          <a:p>
            <a:r>
              <a:rPr lang="en-IN" dirty="0"/>
              <a:t>Uses of Job Description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9148E3-5294-4DE7-A332-FC32EFC61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955" y="1851378"/>
            <a:ext cx="10600267" cy="4425244"/>
          </a:xfrm>
        </p:spPr>
        <p:txBody>
          <a:bodyPr/>
          <a:lstStyle/>
          <a:p>
            <a:r>
              <a:rPr lang="en-IN" dirty="0"/>
              <a:t>It helps to recruit right candidate</a:t>
            </a:r>
          </a:p>
          <a:p>
            <a:r>
              <a:rPr lang="en-IN" dirty="0"/>
              <a:t>Helps in development of job specification</a:t>
            </a:r>
          </a:p>
          <a:p>
            <a:r>
              <a:rPr lang="en-IN" dirty="0"/>
              <a:t>Helps to decide hiring criteria and interview questions based on duties and responsibility.</a:t>
            </a:r>
          </a:p>
          <a:p>
            <a:r>
              <a:rPr lang="en-IN" dirty="0"/>
              <a:t>Identifying areas where the employee does not adequately meet qualification of the position</a:t>
            </a:r>
          </a:p>
          <a:p>
            <a:r>
              <a:rPr lang="en-IN" dirty="0"/>
              <a:t>Helps each employee understand their importance in the organization, including in relation to other position and therefore needs training.</a:t>
            </a:r>
          </a:p>
          <a:p>
            <a:r>
              <a:rPr lang="en-IN" dirty="0"/>
              <a:t>This is the basic document used in performance standards.</a:t>
            </a:r>
          </a:p>
          <a:p>
            <a:r>
              <a:rPr lang="en-IN" dirty="0"/>
              <a:t>Helps in </a:t>
            </a:r>
            <a:r>
              <a:rPr lang="en-IN" dirty="0" err="1"/>
              <a:t>developning</a:t>
            </a:r>
            <a:r>
              <a:rPr lang="en-IN" dirty="0"/>
              <a:t> salary structure</a:t>
            </a:r>
          </a:p>
          <a:p>
            <a:r>
              <a:rPr lang="en-IN" dirty="0"/>
              <a:t>This acts a tool during orientation of new employees.</a:t>
            </a:r>
          </a:p>
          <a:p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8589690" y="6342625"/>
            <a:ext cx="3492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By</a:t>
            </a:r>
          </a:p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Prof.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Muskan</a:t>
            </a:r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Jeswani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3010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DC48A-14CE-4F84-9C65-CCA4A8D5C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366379"/>
            <a:ext cx="7729728" cy="581886"/>
          </a:xfrm>
        </p:spPr>
        <p:txBody>
          <a:bodyPr>
            <a:normAutofit fontScale="90000"/>
          </a:bodyPr>
          <a:lstStyle/>
          <a:p>
            <a:r>
              <a:rPr lang="en-IN" dirty="0"/>
              <a:t>Contents of </a:t>
            </a:r>
            <a:r>
              <a:rPr lang="en-IN" dirty="0" err="1"/>
              <a:t>jd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C53ACD-260C-40CA-8521-B85740439D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569156"/>
            <a:ext cx="11153423" cy="4922465"/>
          </a:xfrm>
        </p:spPr>
        <p:txBody>
          <a:bodyPr/>
          <a:lstStyle/>
          <a:p>
            <a:r>
              <a:rPr lang="en-IN" dirty="0"/>
              <a:t>Job Description – job title, location, job summary, duties, machine, material, supervision, working condition, hazards</a:t>
            </a:r>
          </a:p>
          <a:p>
            <a:r>
              <a:rPr lang="en-IN" dirty="0"/>
              <a:t>Job identification or organization position</a:t>
            </a:r>
          </a:p>
          <a:p>
            <a:r>
              <a:rPr lang="en-IN" dirty="0"/>
              <a:t>Job summary</a:t>
            </a:r>
          </a:p>
          <a:p>
            <a:r>
              <a:rPr lang="en-IN" dirty="0"/>
              <a:t>Duties and responsibilities</a:t>
            </a:r>
          </a:p>
          <a:p>
            <a:r>
              <a:rPr lang="en-IN" dirty="0"/>
              <a:t>Relation to other jobs</a:t>
            </a:r>
          </a:p>
          <a:p>
            <a:r>
              <a:rPr lang="en-IN" dirty="0"/>
              <a:t>Supervision</a:t>
            </a:r>
          </a:p>
          <a:p>
            <a:r>
              <a:rPr lang="en-IN" dirty="0"/>
              <a:t>Machine </a:t>
            </a:r>
          </a:p>
          <a:p>
            <a:r>
              <a:rPr lang="en-IN" dirty="0"/>
              <a:t>Working condition</a:t>
            </a:r>
          </a:p>
          <a:p>
            <a:r>
              <a:rPr lang="en-IN" dirty="0"/>
              <a:t>hazards</a:t>
            </a:r>
          </a:p>
        </p:txBody>
      </p:sp>
      <p:sp>
        <p:nvSpPr>
          <p:cNvPr id="5" name="Rectangle 4"/>
          <p:cNvSpPr/>
          <p:nvPr/>
        </p:nvSpPr>
        <p:spPr>
          <a:xfrm>
            <a:off x="8589690" y="6342625"/>
            <a:ext cx="3492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By</a:t>
            </a:r>
          </a:p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Prof.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Muskan</a:t>
            </a:r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Jeswani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54582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387BD-9719-4F03-9ECF-264C0DCCB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Job Specification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C08D0-E503-4A7A-94B9-89C7DE008F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0991" y="2638044"/>
            <a:ext cx="9780105" cy="31019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000" b="1" i="1" dirty="0"/>
              <a:t>Job Specification is a written statement of qualification, traits, physical and mental characteristics that an individual must possess to perform the job duties.</a:t>
            </a:r>
          </a:p>
        </p:txBody>
      </p:sp>
      <p:sp>
        <p:nvSpPr>
          <p:cNvPr id="5" name="Rectangle 4"/>
          <p:cNvSpPr/>
          <p:nvPr/>
        </p:nvSpPr>
        <p:spPr>
          <a:xfrm>
            <a:off x="8589690" y="6342625"/>
            <a:ext cx="3492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By</a:t>
            </a:r>
          </a:p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Prof.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Muskan</a:t>
            </a:r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Jeswani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4938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7E585-DDED-4878-A837-AB5F406E5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4846" y="439148"/>
            <a:ext cx="10136777" cy="658132"/>
          </a:xfrm>
        </p:spPr>
        <p:txBody>
          <a:bodyPr>
            <a:normAutofit fontScale="90000"/>
          </a:bodyPr>
          <a:lstStyle/>
          <a:p>
            <a:pPr algn="l"/>
            <a:r>
              <a:rPr lang="en-IN" sz="2400" dirty="0"/>
              <a:t>What should be the Job Specification of </a:t>
            </a:r>
            <a:r>
              <a:rPr lang="en-IN" sz="2400" dirty="0" smtClean="0"/>
              <a:t>a Teacher?</a:t>
            </a:r>
            <a:endParaRPr lang="en-IN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2707962"/>
              </p:ext>
            </p:extLst>
          </p:nvPr>
        </p:nvGraphicFramePr>
        <p:xfrm>
          <a:off x="1946684" y="2135777"/>
          <a:ext cx="8555536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Plaque 4"/>
          <p:cNvSpPr/>
          <p:nvPr/>
        </p:nvSpPr>
        <p:spPr>
          <a:xfrm>
            <a:off x="1789611" y="3696789"/>
            <a:ext cx="1802675" cy="1449977"/>
          </a:xfrm>
          <a:prstGeom prst="plaqu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Height, Weight, Vision, Hearing, capacity to use machinery, tools, etc.</a:t>
            </a: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Plaque 5"/>
          <p:cNvSpPr/>
          <p:nvPr/>
        </p:nvSpPr>
        <p:spPr>
          <a:xfrm>
            <a:off x="6879771" y="1267097"/>
            <a:ext cx="1976846" cy="1524001"/>
          </a:xfrm>
          <a:prstGeom prst="plaqu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Ability to concentrate, judgement, intelligence, memory etc.</a:t>
            </a: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Plaque 6"/>
          <p:cNvSpPr/>
          <p:nvPr/>
        </p:nvSpPr>
        <p:spPr>
          <a:xfrm>
            <a:off x="8856617" y="3696789"/>
            <a:ext cx="1976846" cy="1524001"/>
          </a:xfrm>
          <a:prstGeom prst="plaqu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emotional </a:t>
            </a:r>
            <a:r>
              <a:rPr lang="en-I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intelligence, stability, flexibility, personal appearance, social adaptability etc.</a:t>
            </a: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Plaque 7"/>
          <p:cNvSpPr/>
          <p:nvPr/>
        </p:nvSpPr>
        <p:spPr>
          <a:xfrm>
            <a:off x="7062650" y="5286103"/>
            <a:ext cx="1976846" cy="1524001"/>
          </a:xfrm>
          <a:prstGeom prst="plaqu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Research, creativity, teaching ability, self reliant, dominance etc.</a:t>
            </a: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589690" y="6342625"/>
            <a:ext cx="3492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By</a:t>
            </a:r>
          </a:p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Prof.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Muskan</a:t>
            </a:r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Jeswani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58664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4" grpId="0">
        <p:bldAsOne/>
      </p:bldGraphic>
      <p:bldP spid="5" grpId="0" animBg="1"/>
      <p:bldP spid="6" grpId="0" animBg="1"/>
      <p:bldP spid="7" grpId="0" animBg="1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363800"/>
            <a:ext cx="7729728" cy="772669"/>
          </a:xfrm>
        </p:spPr>
        <p:txBody>
          <a:bodyPr/>
          <a:lstStyle/>
          <a:p>
            <a:r>
              <a:rPr lang="en-IN" dirty="0" smtClean="0"/>
              <a:t>Uses of Job Specification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7829" y="1397726"/>
            <a:ext cx="11103428" cy="5120639"/>
          </a:xfrm>
        </p:spPr>
        <p:txBody>
          <a:bodyPr/>
          <a:lstStyle/>
          <a:p>
            <a:r>
              <a:rPr lang="en-IN" dirty="0" smtClean="0"/>
              <a:t>It is used to match the right person for the right job.</a:t>
            </a:r>
          </a:p>
          <a:p>
            <a:r>
              <a:rPr lang="en-IN" dirty="0" smtClean="0"/>
              <a:t>Described on the basis of Job Description</a:t>
            </a:r>
          </a:p>
          <a:p>
            <a:r>
              <a:rPr lang="en-IN" dirty="0" smtClean="0"/>
              <a:t>Helps to analyse whether are the candidates eligible for the vacancy.</a:t>
            </a:r>
          </a:p>
          <a:p>
            <a:r>
              <a:rPr lang="en-IN" dirty="0" smtClean="0"/>
              <a:t>It helps recruiting team of an organization (qualities, qualification, set of characteristics should be present in an candidate.</a:t>
            </a:r>
          </a:p>
          <a:p>
            <a:r>
              <a:rPr lang="en-IN" dirty="0" smtClean="0"/>
              <a:t>JS is completely based on </a:t>
            </a:r>
          </a:p>
          <a:p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8589690" y="6342625"/>
            <a:ext cx="3492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By</a:t>
            </a:r>
          </a:p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Prof.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Muskan</a:t>
            </a:r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Jeswani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4426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559744"/>
            <a:ext cx="7729728" cy="772668"/>
          </a:xfrm>
        </p:spPr>
        <p:txBody>
          <a:bodyPr/>
          <a:lstStyle/>
          <a:p>
            <a:r>
              <a:rPr lang="en-IN" dirty="0" smtClean="0"/>
              <a:t>Job Design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5873" y="1906524"/>
            <a:ext cx="10641875" cy="4611842"/>
          </a:xfrm>
        </p:spPr>
        <p:txBody>
          <a:bodyPr/>
          <a:lstStyle/>
          <a:p>
            <a:r>
              <a:rPr lang="en-IN" dirty="0" smtClean="0"/>
              <a:t>“The process of assigning task to a job, including interdependency of those task with other task is called Job Design.”</a:t>
            </a:r>
          </a:p>
          <a:p>
            <a:r>
              <a:rPr lang="en-IN" dirty="0" smtClean="0"/>
              <a:t>It is also called as work design or task design.</a:t>
            </a:r>
          </a:p>
          <a:p>
            <a:r>
              <a:rPr lang="en-IN" dirty="0" smtClean="0"/>
              <a:t>Job design is the process of </a:t>
            </a:r>
          </a:p>
          <a:p>
            <a:pPr marL="0" indent="0">
              <a:buNone/>
            </a:pPr>
            <a:r>
              <a:rPr lang="en-IN" b="1" dirty="0" smtClean="0"/>
              <a:t>a)</a:t>
            </a:r>
            <a:r>
              <a:rPr lang="en-IN" dirty="0" smtClean="0"/>
              <a:t> deciding the contents of the job </a:t>
            </a:r>
          </a:p>
          <a:p>
            <a:pPr marL="0" indent="0">
              <a:buNone/>
            </a:pPr>
            <a:r>
              <a:rPr lang="en-IN" b="1" dirty="0" smtClean="0"/>
              <a:t>b)</a:t>
            </a:r>
            <a:r>
              <a:rPr lang="en-IN" dirty="0" smtClean="0"/>
              <a:t>deciding methods to carry out the job </a:t>
            </a:r>
          </a:p>
          <a:p>
            <a:pPr marL="0" indent="0">
              <a:buNone/>
            </a:pPr>
            <a:r>
              <a:rPr lang="en-IN" b="1" dirty="0" smtClean="0"/>
              <a:t>c)</a:t>
            </a:r>
            <a:r>
              <a:rPr lang="en-IN" dirty="0" smtClean="0"/>
              <a:t>deciding the relationship which exists in the organization.</a:t>
            </a:r>
          </a:p>
          <a:p>
            <a:r>
              <a:rPr lang="en-IN" dirty="0" smtClean="0"/>
              <a:t>Job Analysis helps to develop job design</a:t>
            </a:r>
          </a:p>
          <a:p>
            <a:r>
              <a:rPr lang="en-IN" dirty="0" smtClean="0"/>
              <a:t>Job enlargement, job enrichment, job rotation and job simplifications are various techniques of job design.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8589690" y="6342625"/>
            <a:ext cx="3492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By</a:t>
            </a:r>
          </a:p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Prof.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Muskan</a:t>
            </a:r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Jeswani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9742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611991"/>
            <a:ext cx="7729728" cy="1188720"/>
          </a:xfrm>
        </p:spPr>
        <p:txBody>
          <a:bodyPr/>
          <a:lstStyle/>
          <a:p>
            <a:r>
              <a:rPr lang="en-IN" dirty="0" smtClean="0"/>
              <a:t>Techniques of Job Design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1" y="2272282"/>
            <a:ext cx="10593976" cy="3893385"/>
          </a:xfrm>
        </p:spPr>
        <p:txBody>
          <a:bodyPr/>
          <a:lstStyle/>
          <a:p>
            <a:r>
              <a:rPr lang="en-IN" dirty="0" smtClean="0"/>
              <a:t>Job Rotation: refers to moving employees from job to job to add variety and reduce boredom by allowing them to perform a variety of task.</a:t>
            </a:r>
          </a:p>
          <a:p>
            <a:r>
              <a:rPr lang="en-IN" dirty="0" smtClean="0"/>
              <a:t>It aims at enhancing motivation increasing productivity improving the organization performance and providing new opportunities to improve the skills of workers.</a:t>
            </a:r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8902" y="3634577"/>
            <a:ext cx="4163923" cy="3118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49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864108"/>
          </a:xfrm>
        </p:spPr>
        <p:txBody>
          <a:bodyPr/>
          <a:lstStyle/>
          <a:p>
            <a:r>
              <a:rPr lang="en-IN" dirty="0" smtClean="0"/>
              <a:t>Job enlargement &amp; Enrichment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589" y="2325189"/>
            <a:ext cx="10384971" cy="3944981"/>
          </a:xfrm>
        </p:spPr>
        <p:txBody>
          <a:bodyPr/>
          <a:lstStyle/>
          <a:p>
            <a:r>
              <a:rPr lang="en-IN" dirty="0" smtClean="0"/>
              <a:t>Job Enlargement simply means adding a few more motivators to a job to make it more rewarding.</a:t>
            </a:r>
          </a:p>
          <a:p>
            <a:r>
              <a:rPr lang="en-IN" dirty="0" smtClean="0"/>
              <a:t>‘vertical job loading’</a:t>
            </a:r>
          </a:p>
          <a:p>
            <a:pPr marL="0" indent="0">
              <a:buNone/>
            </a:pPr>
            <a:endParaRPr lang="en-IN" dirty="0" smtClean="0"/>
          </a:p>
          <a:p>
            <a:r>
              <a:rPr lang="en-IN" dirty="0" smtClean="0"/>
              <a:t>Enlargement benefits employees and organization in terms of increased motivation , performance, satisfaction, job involvement and reduced absenteeism.</a:t>
            </a:r>
          </a:p>
          <a:p>
            <a:r>
              <a:rPr lang="en-IN" dirty="0" smtClean="0"/>
              <a:t>It fulfils certain psychological needs of job holder.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8589690" y="6342625"/>
            <a:ext cx="3492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By</a:t>
            </a:r>
          </a:p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Prof.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Muskan</a:t>
            </a:r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Jeswani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3057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Factors affecting Job Design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34"/>
          <a:stretch/>
        </p:blipFill>
        <p:spPr>
          <a:xfrm>
            <a:off x="2659261" y="2599507"/>
            <a:ext cx="7301603" cy="3435532"/>
          </a:xfrm>
        </p:spPr>
      </p:pic>
      <p:sp>
        <p:nvSpPr>
          <p:cNvPr id="5" name="Rectangle 4"/>
          <p:cNvSpPr/>
          <p:nvPr/>
        </p:nvSpPr>
        <p:spPr>
          <a:xfrm>
            <a:off x="8589690" y="6342625"/>
            <a:ext cx="3492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By</a:t>
            </a:r>
          </a:p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Prof.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Muskan</a:t>
            </a:r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Jeswani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8565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559742"/>
            <a:ext cx="7729728" cy="655102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ISSUES IN JOB DESIGN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5394" y="1881051"/>
            <a:ext cx="10424160" cy="4611189"/>
          </a:xfrm>
        </p:spPr>
        <p:txBody>
          <a:bodyPr/>
          <a:lstStyle/>
          <a:p>
            <a:r>
              <a:rPr lang="en-IN" dirty="0" smtClean="0"/>
              <a:t>WORK FROM HOME</a:t>
            </a:r>
          </a:p>
          <a:p>
            <a:r>
              <a:rPr lang="en-IN" dirty="0" smtClean="0"/>
              <a:t>JOB SHARING</a:t>
            </a:r>
          </a:p>
          <a:p>
            <a:r>
              <a:rPr lang="en-IN" dirty="0" smtClean="0"/>
              <a:t>FLEXI WORKING HOURS</a:t>
            </a:r>
          </a:p>
          <a:p>
            <a:r>
              <a:rPr lang="en-IN" dirty="0" smtClean="0"/>
              <a:t>ALTERNATIVE WORK PATTERN</a:t>
            </a:r>
          </a:p>
          <a:p>
            <a:r>
              <a:rPr lang="en-IN" dirty="0" smtClean="0"/>
              <a:t>TECHNO STRESS</a:t>
            </a:r>
          </a:p>
          <a:p>
            <a:r>
              <a:rPr lang="en-IN" dirty="0" smtClean="0"/>
              <a:t>TASK REVISION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8589690" y="6342625"/>
            <a:ext cx="3492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By</a:t>
            </a:r>
          </a:p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Prof.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Muskan</a:t>
            </a:r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Jeswani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2415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916359"/>
          </a:xfrm>
        </p:spPr>
        <p:txBody>
          <a:bodyPr/>
          <a:lstStyle/>
          <a:p>
            <a:r>
              <a:rPr lang="en-IN" dirty="0" smtClean="0"/>
              <a:t>SOURCE OR TYPE OF RECRUITMENT</a:t>
            </a:r>
            <a:endParaRPr lang="en-IN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1437581"/>
              </p:ext>
            </p:extLst>
          </p:nvPr>
        </p:nvGraphicFramePr>
        <p:xfrm>
          <a:off x="2478633" y="2351315"/>
          <a:ext cx="6809058" cy="2873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Oval 2"/>
          <p:cNvSpPr/>
          <p:nvPr/>
        </p:nvSpPr>
        <p:spPr>
          <a:xfrm>
            <a:off x="1502229" y="4811310"/>
            <a:ext cx="2586446" cy="159366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1600" dirty="0" smtClean="0"/>
              <a:t>Campus interviews and employees relatives or friends</a:t>
            </a:r>
            <a:endParaRPr lang="en-IN" sz="1600" dirty="0"/>
          </a:p>
        </p:txBody>
      </p:sp>
      <p:sp>
        <p:nvSpPr>
          <p:cNvPr id="4" name="Oval 3"/>
          <p:cNvSpPr/>
          <p:nvPr/>
        </p:nvSpPr>
        <p:spPr>
          <a:xfrm>
            <a:off x="8072845" y="4676504"/>
            <a:ext cx="2429692" cy="166612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1600" dirty="0" smtClean="0"/>
              <a:t>Advertisements</a:t>
            </a:r>
            <a:endParaRPr lang="en-IN" sz="1600" dirty="0"/>
          </a:p>
        </p:txBody>
      </p:sp>
      <p:sp>
        <p:nvSpPr>
          <p:cNvPr id="7" name="Rectangle 6"/>
          <p:cNvSpPr/>
          <p:nvPr/>
        </p:nvSpPr>
        <p:spPr>
          <a:xfrm>
            <a:off x="8589690" y="6342625"/>
            <a:ext cx="3492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By</a:t>
            </a:r>
          </a:p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Prof.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Muskan</a:t>
            </a:r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Jeswani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49152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0060632"/>
              </p:ext>
            </p:extLst>
          </p:nvPr>
        </p:nvGraphicFramePr>
        <p:xfrm>
          <a:off x="2426382" y="548642"/>
          <a:ext cx="7005002" cy="30305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ounded Rectangle 1"/>
          <p:cNvSpPr/>
          <p:nvPr/>
        </p:nvSpPr>
        <p:spPr>
          <a:xfrm>
            <a:off x="2426382" y="3683726"/>
            <a:ext cx="2589755" cy="15544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IN" dirty="0" smtClean="0"/>
              <a:t>Notification</a:t>
            </a:r>
          </a:p>
          <a:p>
            <a:pPr marL="342900" indent="-342900">
              <a:buAutoNum type="arabicPeriod"/>
            </a:pPr>
            <a:r>
              <a:rPr lang="en-IN" dirty="0" smtClean="0"/>
              <a:t>Promotions</a:t>
            </a:r>
          </a:p>
          <a:p>
            <a:pPr marL="342900" indent="-342900">
              <a:buAutoNum type="arabicPeriod"/>
            </a:pPr>
            <a:r>
              <a:rPr lang="en-IN" dirty="0" smtClean="0"/>
              <a:t>Transfers</a:t>
            </a:r>
          </a:p>
          <a:p>
            <a:pPr marL="342900" indent="-342900">
              <a:buAutoNum type="arabicPeriod"/>
            </a:pPr>
            <a:r>
              <a:rPr lang="en-IN" dirty="0" smtClean="0"/>
              <a:t>Reference</a:t>
            </a:r>
          </a:p>
          <a:p>
            <a:pPr marL="342900" indent="-342900">
              <a:buAutoNum type="arabicPeriod"/>
            </a:pP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6380073" y="3683725"/>
            <a:ext cx="2776990" cy="261257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IN" dirty="0" smtClean="0"/>
              <a:t>Campus Recruitment</a:t>
            </a:r>
          </a:p>
          <a:p>
            <a:pPr marL="342900" indent="-342900">
              <a:buAutoNum type="arabicPeriod"/>
            </a:pPr>
            <a:r>
              <a:rPr lang="en-IN" dirty="0" smtClean="0"/>
              <a:t>Advertisement</a:t>
            </a:r>
          </a:p>
          <a:p>
            <a:pPr marL="342900" indent="-342900">
              <a:buAutoNum type="arabicPeriod"/>
            </a:pPr>
            <a:r>
              <a:rPr lang="en-IN" dirty="0" smtClean="0"/>
              <a:t>Job Boards</a:t>
            </a:r>
          </a:p>
          <a:p>
            <a:pPr marL="342900" indent="-342900">
              <a:buAutoNum type="arabicPeriod"/>
            </a:pPr>
            <a:r>
              <a:rPr lang="en-IN" dirty="0" smtClean="0"/>
              <a:t>Portal Websites</a:t>
            </a:r>
          </a:p>
          <a:p>
            <a:pPr marL="342900" indent="-342900">
              <a:buAutoNum type="arabicPeriod"/>
            </a:pPr>
            <a:r>
              <a:rPr lang="en-IN" dirty="0" smtClean="0"/>
              <a:t>Internship</a:t>
            </a:r>
          </a:p>
          <a:p>
            <a:pPr marL="342900" indent="-342900">
              <a:buAutoNum type="arabicPeriod"/>
            </a:pPr>
            <a:r>
              <a:rPr lang="en-IN" dirty="0" smtClean="0"/>
              <a:t>Placement Consultancies</a:t>
            </a:r>
          </a:p>
          <a:p>
            <a:pPr marL="342900" indent="-342900">
              <a:buAutoNum type="arabicPeriod"/>
            </a:pP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8589690" y="6342625"/>
            <a:ext cx="3492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By</a:t>
            </a:r>
          </a:p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Prof.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Muskan</a:t>
            </a:r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Jeswani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6380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217" y="133447"/>
            <a:ext cx="4649015" cy="41020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295" y="4400619"/>
            <a:ext cx="6343067" cy="22033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995" y="133447"/>
            <a:ext cx="4279829" cy="410207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589690" y="6342625"/>
            <a:ext cx="3492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By</a:t>
            </a:r>
          </a:p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Prof.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Muskan</a:t>
            </a:r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Jeswani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7115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700" y="673100"/>
            <a:ext cx="9815566" cy="54546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589690" y="6342625"/>
            <a:ext cx="3492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By</a:t>
            </a:r>
          </a:p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Prof.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Muskan</a:t>
            </a:r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Jeswani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5942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5771" y="621792"/>
            <a:ext cx="7729728" cy="1188720"/>
          </a:xfrm>
        </p:spPr>
        <p:txBody>
          <a:bodyPr/>
          <a:lstStyle/>
          <a:p>
            <a:r>
              <a:rPr lang="en-IN" smtClean="0"/>
              <a:t>Placement consultants</a:t>
            </a:r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5771" y="2153412"/>
            <a:ext cx="7889875" cy="4508500"/>
          </a:xfrm>
        </p:spPr>
      </p:pic>
      <p:sp>
        <p:nvSpPr>
          <p:cNvPr id="5" name="Rectangle 4"/>
          <p:cNvSpPr/>
          <p:nvPr/>
        </p:nvSpPr>
        <p:spPr>
          <a:xfrm>
            <a:off x="9242833" y="6400302"/>
            <a:ext cx="3492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By</a:t>
            </a:r>
          </a:p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Prof.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Muskan</a:t>
            </a:r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Jeswani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7665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5" y="572804"/>
            <a:ext cx="8114647" cy="707356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Traditional Methods of Recruitment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8903" y="4428309"/>
            <a:ext cx="10352313" cy="22076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N" sz="1400" dirty="0" smtClean="0"/>
              <a:t>Recruitment Booth</a:t>
            </a:r>
          </a:p>
          <a:p>
            <a:pPr marL="0" indent="0">
              <a:buNone/>
            </a:pPr>
            <a:r>
              <a:rPr lang="en-IN" sz="1400" dirty="0" smtClean="0"/>
              <a:t>Niche Recruitment</a:t>
            </a:r>
          </a:p>
          <a:p>
            <a:pPr marL="0" indent="0">
              <a:buNone/>
            </a:pPr>
            <a:r>
              <a:rPr lang="en-IN" sz="1400" dirty="0" smtClean="0"/>
              <a:t>Internet Recruitment</a:t>
            </a:r>
          </a:p>
          <a:p>
            <a:pPr marL="0" indent="0">
              <a:buNone/>
            </a:pPr>
            <a:r>
              <a:rPr lang="en-IN" sz="1400" dirty="0" smtClean="0"/>
              <a:t>Service Recruitment</a:t>
            </a:r>
          </a:p>
          <a:p>
            <a:pPr marL="0" indent="0">
              <a:buNone/>
            </a:pPr>
            <a:r>
              <a:rPr lang="en-IN" sz="1400" dirty="0" smtClean="0"/>
              <a:t>Recruitment Websites</a:t>
            </a:r>
          </a:p>
          <a:p>
            <a:pPr marL="0" indent="0">
              <a:buNone/>
            </a:pPr>
            <a:r>
              <a:rPr lang="en-IN" sz="1400" dirty="0" smtClean="0"/>
              <a:t>Social Recruiting</a:t>
            </a:r>
          </a:p>
          <a:p>
            <a:pPr marL="0" indent="0">
              <a:buNone/>
            </a:pPr>
            <a:r>
              <a:rPr lang="en-IN" sz="1400" dirty="0" smtClean="0"/>
              <a:t>Candidate paid recruiters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black">
          <a:xfrm>
            <a:off x="2231136" y="3579219"/>
            <a:ext cx="7729728" cy="718457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dirty="0" smtClean="0"/>
              <a:t>Modern Methods of Recruitment</a:t>
            </a:r>
            <a:endParaRPr lang="en-IN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165642" y="1431904"/>
            <a:ext cx="10165516" cy="1738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dirty="0" smtClean="0"/>
              <a:t>In-house Method</a:t>
            </a:r>
          </a:p>
          <a:p>
            <a:r>
              <a:rPr lang="en-IN" dirty="0" smtClean="0"/>
              <a:t>Internal Recruitment</a:t>
            </a:r>
          </a:p>
          <a:p>
            <a:r>
              <a:rPr lang="en-IN" dirty="0" smtClean="0"/>
              <a:t>On Campus</a:t>
            </a:r>
          </a:p>
          <a:p>
            <a:r>
              <a:rPr lang="en-IN" dirty="0" smtClean="0"/>
              <a:t>Recruitment Broker</a:t>
            </a:r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8589690" y="6342625"/>
            <a:ext cx="3492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By</a:t>
            </a:r>
          </a:p>
          <a:p>
            <a:pPr algn="ctr"/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Prof.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Muskan</a:t>
            </a:r>
            <a:r>
              <a:rPr lang="en-US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Jeswani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419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1526</TotalTime>
  <Words>1431</Words>
  <Application>Microsoft Office PowerPoint</Application>
  <PresentationFormat>Widescreen</PresentationFormat>
  <Paragraphs>250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Arial</vt:lpstr>
      <vt:lpstr>Calibri</vt:lpstr>
      <vt:lpstr>Gill Sans MT</vt:lpstr>
      <vt:lpstr>open sans</vt:lpstr>
      <vt:lpstr>Times New Roman</vt:lpstr>
      <vt:lpstr>Trebuchet MS</vt:lpstr>
      <vt:lpstr>Parcel</vt:lpstr>
      <vt:lpstr>PowerPoint Presentation</vt:lpstr>
      <vt:lpstr>Recruitment and Selection  Specialization  - Human Resource</vt:lpstr>
      <vt:lpstr>Chapter 1 Recruitment</vt:lpstr>
      <vt:lpstr>Meaning and Definition of Recruitment</vt:lpstr>
      <vt:lpstr>meaning</vt:lpstr>
      <vt:lpstr>Let’s understand recruitment better.</vt:lpstr>
      <vt:lpstr>General Recruitment process</vt:lpstr>
      <vt:lpstr>Need for recruitment</vt:lpstr>
      <vt:lpstr>Importance of Recruitment</vt:lpstr>
      <vt:lpstr>What is Job Analysis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Let’s watch this..</vt:lpstr>
      <vt:lpstr>PowerPoint Presentation</vt:lpstr>
      <vt:lpstr>Is this Job Description or Job Specification</vt:lpstr>
      <vt:lpstr>Job Description </vt:lpstr>
      <vt:lpstr>Uses of Job Description </vt:lpstr>
      <vt:lpstr>Contents of jd</vt:lpstr>
      <vt:lpstr>Job Specification </vt:lpstr>
      <vt:lpstr>What should be the Job Specification of a Teacher?</vt:lpstr>
      <vt:lpstr>Uses of Job Specification</vt:lpstr>
      <vt:lpstr>Job Design</vt:lpstr>
      <vt:lpstr>Techniques of Job Design</vt:lpstr>
      <vt:lpstr>Job enlargement &amp; Enrichment</vt:lpstr>
      <vt:lpstr>Factors affecting Job Design</vt:lpstr>
      <vt:lpstr>ISSUES IN JOB DESIGN</vt:lpstr>
      <vt:lpstr>SOURCE OR TYPE OF RECRUITMENT</vt:lpstr>
      <vt:lpstr>PowerPoint Presentation</vt:lpstr>
      <vt:lpstr>PowerPoint Presentation</vt:lpstr>
      <vt:lpstr>PowerPoint Presentation</vt:lpstr>
      <vt:lpstr>Placement consultants</vt:lpstr>
      <vt:lpstr>Traditional Methods of Recruitment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Recruitment and Selection Specialization  - Human Resource</dc:title>
  <dc:creator>ACER</dc:creator>
  <cp:lastModifiedBy>Windows User</cp:lastModifiedBy>
  <cp:revision>73</cp:revision>
  <dcterms:created xsi:type="dcterms:W3CDTF">2020-08-07T03:54:09Z</dcterms:created>
  <dcterms:modified xsi:type="dcterms:W3CDTF">2021-08-04T05:05:27Z</dcterms:modified>
</cp:coreProperties>
</file>